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257" r:id="rId3"/>
    <p:sldId id="338" r:id="rId4"/>
    <p:sldId id="260" r:id="rId5"/>
    <p:sldId id="261" r:id="rId6"/>
    <p:sldId id="259" r:id="rId7"/>
    <p:sldId id="272" r:id="rId8"/>
    <p:sldId id="295" r:id="rId9"/>
    <p:sldId id="282" r:id="rId10"/>
    <p:sldId id="296" r:id="rId11"/>
    <p:sldId id="297" r:id="rId12"/>
    <p:sldId id="284" r:id="rId13"/>
    <p:sldId id="285" r:id="rId14"/>
    <p:sldId id="286" r:id="rId15"/>
    <p:sldId id="263" r:id="rId16"/>
    <p:sldId id="273" r:id="rId17"/>
    <p:sldId id="290" r:id="rId18"/>
    <p:sldId id="289" r:id="rId19"/>
    <p:sldId id="288" r:id="rId20"/>
    <p:sldId id="287" r:id="rId21"/>
    <p:sldId id="333" r:id="rId22"/>
    <p:sldId id="334" r:id="rId23"/>
    <p:sldId id="335" r:id="rId24"/>
    <p:sldId id="336" r:id="rId25"/>
    <p:sldId id="337" r:id="rId26"/>
    <p:sldId id="341" r:id="rId27"/>
    <p:sldId id="343" r:id="rId28"/>
    <p:sldId id="367" r:id="rId29"/>
    <p:sldId id="342" r:id="rId30"/>
    <p:sldId id="344" r:id="rId31"/>
    <p:sldId id="345" r:id="rId32"/>
    <p:sldId id="368" r:id="rId33"/>
    <p:sldId id="346" r:id="rId34"/>
    <p:sldId id="347" r:id="rId35"/>
    <p:sldId id="369" r:id="rId36"/>
    <p:sldId id="348" r:id="rId37"/>
    <p:sldId id="359" r:id="rId38"/>
    <p:sldId id="349" r:id="rId39"/>
    <p:sldId id="351" r:id="rId40"/>
    <p:sldId id="360" r:id="rId41"/>
    <p:sldId id="350" r:id="rId42"/>
    <p:sldId id="352" r:id="rId43"/>
    <p:sldId id="370" r:id="rId44"/>
    <p:sldId id="353" r:id="rId45"/>
    <p:sldId id="355" r:id="rId46"/>
    <p:sldId id="371" r:id="rId47"/>
    <p:sldId id="354" r:id="rId48"/>
    <p:sldId id="269" r:id="rId49"/>
    <p:sldId id="385" r:id="rId50"/>
    <p:sldId id="357" r:id="rId51"/>
    <p:sldId id="358" r:id="rId52"/>
    <p:sldId id="268" r:id="rId53"/>
    <p:sldId id="339" r:id="rId54"/>
    <p:sldId id="340" r:id="rId55"/>
    <p:sldId id="386" r:id="rId56"/>
    <p:sldId id="267" r:id="rId57"/>
    <p:sldId id="376" r:id="rId58"/>
    <p:sldId id="375" r:id="rId59"/>
    <p:sldId id="377" r:id="rId60"/>
    <p:sldId id="378" r:id="rId61"/>
    <p:sldId id="379" r:id="rId62"/>
    <p:sldId id="388" r:id="rId63"/>
    <p:sldId id="387" r:id="rId64"/>
    <p:sldId id="389" r:id="rId65"/>
    <p:sldId id="390" r:id="rId66"/>
    <p:sldId id="380" r:id="rId67"/>
    <p:sldId id="383"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8E00"/>
    <a:srgbClr val="DE7400"/>
    <a:srgbClr val="4E863A"/>
    <a:srgbClr val="6BA4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1716"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5B8DFF-3B96-41A0-9B28-6E55A2E48E01}" type="datetimeFigureOut">
              <a:rPr lang="en-US" smtClean="0"/>
              <a:t>1/12/2024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DAC6CA-E053-4EC7-B801-A64BBB9841B3}" type="slidenum">
              <a:rPr lang="en-US" smtClean="0"/>
              <a:t>‹#›</a:t>
            </a:fld>
            <a:endParaRPr lang="en-US"/>
          </a:p>
        </p:txBody>
      </p:sp>
    </p:spTree>
    <p:extLst>
      <p:ext uri="{BB962C8B-B14F-4D97-AF65-F5344CB8AC3E}">
        <p14:creationId xmlns:p14="http://schemas.microsoft.com/office/powerpoint/2010/main" val="2932717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1295400"/>
            <a:ext cx="4038600" cy="1066800"/>
          </a:xfrm>
        </p:spPr>
        <p:txBody>
          <a:bodyPr>
            <a:noAutofit/>
          </a:bodyPr>
          <a:lstStyle>
            <a:lvl1pPr algn="ctr">
              <a:defRPr sz="3600" baseline="0">
                <a:solidFill>
                  <a:schemeClr val="tx1">
                    <a:lumMod val="85000"/>
                    <a:lumOff val="15000"/>
                  </a:schemeClr>
                </a:solidFill>
              </a:defRPr>
            </a:lvl1pPr>
          </a:lstStyle>
          <a:p>
            <a:r>
              <a:rPr lang="en-US" dirty="0" smtClean="0"/>
              <a:t>Your Master Title</a:t>
            </a:r>
            <a:endParaRPr lang="en-US" dirty="0"/>
          </a:p>
        </p:txBody>
      </p:sp>
      <p:sp>
        <p:nvSpPr>
          <p:cNvPr id="3" name="Subtitle 2"/>
          <p:cNvSpPr>
            <a:spLocks noGrp="1"/>
          </p:cNvSpPr>
          <p:nvPr>
            <p:ph type="subTitle" idx="1"/>
          </p:nvPr>
        </p:nvSpPr>
        <p:spPr>
          <a:xfrm>
            <a:off x="215900" y="2413000"/>
            <a:ext cx="3429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0"/>
            <a:ext cx="8229600" cy="1143000"/>
          </a:xfrm>
        </p:spPr>
        <p:txBody>
          <a:bodyPr>
            <a:normAutofit/>
          </a:bodyPr>
          <a:lstStyle>
            <a:lvl1pPr algn="l">
              <a:defRPr sz="3600">
                <a:solidFill>
                  <a:schemeClr val="tx1">
                    <a:lumMod val="85000"/>
                    <a:lumOff val="1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8965" y="1443835"/>
            <a:ext cx="82296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6710784" cy="1143000"/>
          </a:xfrm>
        </p:spPr>
        <p:txBody>
          <a:bodyPr>
            <a:normAutofit/>
          </a:bodyPr>
          <a:lstStyle>
            <a:lvl1pPr algn="l">
              <a:defRPr sz="3600">
                <a:solidFill>
                  <a:schemeClr val="tx1">
                    <a:lumMod val="85000"/>
                    <a:lumOff val="1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133600" y="1778798"/>
            <a:ext cx="6710784"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3074F12-AA26-4AC8-9962-C36BB8F32554}" type="datetimeFigureOut">
              <a:rPr lang="en-US" smtClean="0"/>
              <a:pPr/>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0"/>
            <a:ext cx="8229600" cy="1143000"/>
          </a:xfrm>
        </p:spPr>
        <p:txBody>
          <a:bodyPr>
            <a:normAutofit/>
          </a:bodyPr>
          <a:lstStyle>
            <a:lvl1pPr algn="l">
              <a:defRPr sz="360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443835"/>
            <a:ext cx="4040188" cy="639762"/>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73697"/>
            <a:ext cx="4040188"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43835"/>
            <a:ext cx="4041775" cy="639762"/>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73697"/>
            <a:ext cx="4041775"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pPr/>
              <a:t>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1/12/2024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b="1" kern="1200">
          <a:solidFill>
            <a:schemeClr val="tx1">
              <a:lumMod val="85000"/>
              <a:lumOff val="15000"/>
            </a:schemeClr>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lumMod val="75000"/>
              <a:lumOff val="25000"/>
            </a:schemeClr>
          </a:solidFill>
          <a:latin typeface="Microsoft New Tai Lue" pitchFamily="34" charset="0"/>
          <a:ea typeface="+mn-ea"/>
          <a:cs typeface="Microsoft New Tai Lue"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icrosoft New Tai Lue" pitchFamily="34" charset="0"/>
          <a:ea typeface="+mn-ea"/>
          <a:cs typeface="Microsoft New Tai Lue"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icrosoft New Tai Lue" pitchFamily="34" charset="0"/>
          <a:ea typeface="+mn-ea"/>
          <a:cs typeface="Microsoft New Tai Lue"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3.xml"/><Relationship Id="rId5" Type="http://schemas.openxmlformats.org/officeDocument/2006/relationships/image" Target="../media/image35.jpg"/><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3.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3.xml"/><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eg"/><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www.coinshows-usa.com/"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hyperlink" Target="https://www.money.org/club-directory/" TargetMode="Externa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3.xml"/><Relationship Id="rId1" Type="http://schemas.openxmlformats.org/officeDocument/2006/relationships/video" Target="https://www.youtube.com/embed/mX73eThpM2k"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3.xml"/><Relationship Id="rId1" Type="http://schemas.openxmlformats.org/officeDocument/2006/relationships/video" Target="https://www.youtube.com/embed/PdgyuucpVi4"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usmint.gov/wordpress/wp-content/uploads/2022/11/Virtual-Tours-App-Bingo-Board-and-Answer-Key.pdf" TargetMode="Externa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hyperlink" Target="mailto:learningcenter@clev.frb.org"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95400"/>
            <a:ext cx="4038600" cy="1524000"/>
          </a:xfrm>
        </p:spPr>
        <p:txBody>
          <a:bodyPr>
            <a:normAutofit/>
          </a:bodyPr>
          <a:lstStyle/>
          <a:p>
            <a:r>
              <a:rPr lang="en-US" dirty="0" smtClean="0"/>
              <a:t>Coin Collecting</a:t>
            </a:r>
            <a:br>
              <a:rPr lang="en-US" dirty="0" smtClean="0"/>
            </a:br>
            <a:r>
              <a:rPr lang="en-US" dirty="0" smtClean="0"/>
              <a:t>Merit Badge</a:t>
            </a:r>
            <a:endParaRPr lang="en-US" dirty="0"/>
          </a:p>
        </p:txBody>
      </p:sp>
      <p:sp>
        <p:nvSpPr>
          <p:cNvPr id="3" name="Subtitle 2"/>
          <p:cNvSpPr>
            <a:spLocks noGrp="1"/>
          </p:cNvSpPr>
          <p:nvPr>
            <p:ph type="subTitle" idx="1"/>
          </p:nvPr>
        </p:nvSpPr>
        <p:spPr>
          <a:xfrm>
            <a:off x="228600" y="2819400"/>
            <a:ext cx="3429000" cy="914400"/>
          </a:xfrm>
        </p:spPr>
        <p:txBody>
          <a:bodyPr/>
          <a:lstStyle/>
          <a:p>
            <a:r>
              <a:rPr lang="en-US" dirty="0" smtClean="0"/>
              <a:t>Troop 344/9344</a:t>
            </a:r>
          </a:p>
          <a:p>
            <a:r>
              <a:rPr lang="en-US" dirty="0" smtClean="0"/>
              <a:t>Pemberville, OH</a:t>
            </a:r>
            <a:endParaRPr lang="en-US" dirty="0"/>
          </a:p>
        </p:txBody>
      </p:sp>
      <p:pic>
        <p:nvPicPr>
          <p:cNvPr id="6" name="Picture 5"/>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479486" y="457200"/>
            <a:ext cx="927227" cy="933450"/>
          </a:xfrm>
          <a:prstGeom prst="rect">
            <a:avLst/>
          </a:prstGeom>
        </p:spPr>
      </p:pic>
    </p:spTree>
    <p:extLst>
      <p:ext uri="{BB962C8B-B14F-4D97-AF65-F5344CB8AC3E}">
        <p14:creationId xmlns:p14="http://schemas.microsoft.com/office/powerpoint/2010/main" val="3639203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Coins are Made</a:t>
            </a:r>
          </a:p>
        </p:txBody>
      </p:sp>
      <p:sp>
        <p:nvSpPr>
          <p:cNvPr id="3" name="Content Placeholder 2"/>
          <p:cNvSpPr>
            <a:spLocks noGrp="1"/>
          </p:cNvSpPr>
          <p:nvPr>
            <p:ph idx="1"/>
          </p:nvPr>
        </p:nvSpPr>
        <p:spPr>
          <a:xfrm>
            <a:off x="381000" y="3581400"/>
            <a:ext cx="8463384" cy="3048000"/>
          </a:xfrm>
        </p:spPr>
        <p:txBody>
          <a:bodyPr>
            <a:normAutofit fontScale="85000" lnSpcReduction="10000"/>
          </a:bodyPr>
          <a:lstStyle/>
          <a:p>
            <a:pPr marL="0" indent="0">
              <a:buNone/>
            </a:pPr>
            <a:r>
              <a:rPr lang="en-US" b="1" dirty="0" smtClean="0"/>
              <a:t>Step 4: </a:t>
            </a:r>
            <a:r>
              <a:rPr lang="en-US" b="1" dirty="0"/>
              <a:t>Upsetting </a:t>
            </a:r>
          </a:p>
          <a:p>
            <a:r>
              <a:rPr lang="en-US" dirty="0"/>
              <a:t>Upsetting means to “upset” the edge of a coin to create a raised rim. </a:t>
            </a:r>
            <a:endParaRPr lang="en-US" dirty="0" smtClean="0"/>
          </a:p>
          <a:p>
            <a:r>
              <a:rPr lang="en-US" dirty="0" smtClean="0"/>
              <a:t>The </a:t>
            </a:r>
            <a:r>
              <a:rPr lang="en-US" dirty="0"/>
              <a:t>upsetting mill feeds the blank into a groove slightly narrower than its diameter. </a:t>
            </a:r>
            <a:endParaRPr lang="en-US" dirty="0" smtClean="0"/>
          </a:p>
          <a:p>
            <a:r>
              <a:rPr lang="en-US" dirty="0" smtClean="0"/>
              <a:t>This </a:t>
            </a:r>
            <a:r>
              <a:rPr lang="en-US" dirty="0"/>
              <a:t>pushes the metal up around the edge to form a rim</a:t>
            </a:r>
            <a:r>
              <a:rPr lang="en-US" dirty="0" smtClean="0"/>
              <a:t>.</a:t>
            </a:r>
          </a:p>
          <a:p>
            <a:r>
              <a:rPr lang="en-US" dirty="0" smtClean="0"/>
              <a:t>This </a:t>
            </a:r>
            <a:r>
              <a:rPr lang="en-US" dirty="0"/>
              <a:t>results in a </a:t>
            </a:r>
            <a:r>
              <a:rPr lang="en-US" dirty="0" smtClean="0"/>
              <a:t>planchet; a </a:t>
            </a:r>
            <a:r>
              <a:rPr lang="en-US" dirty="0"/>
              <a:t>plain metal disk from which a coin is made.</a:t>
            </a:r>
          </a:p>
        </p:txBody>
      </p:sp>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1786"/>
          <a:stretch/>
        </p:blipFill>
        <p:spPr>
          <a:xfrm>
            <a:off x="2133600" y="1726949"/>
            <a:ext cx="4191000" cy="1615888"/>
          </a:xfrm>
          <a:prstGeom prst="rect">
            <a:avLst/>
          </a:prstGeom>
        </p:spPr>
      </p:pic>
    </p:spTree>
    <p:extLst>
      <p:ext uri="{BB962C8B-B14F-4D97-AF65-F5344CB8AC3E}">
        <p14:creationId xmlns:p14="http://schemas.microsoft.com/office/powerpoint/2010/main" val="2169093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Coins are Made</a:t>
            </a:r>
          </a:p>
        </p:txBody>
      </p:sp>
      <p:sp>
        <p:nvSpPr>
          <p:cNvPr id="3" name="Content Placeholder 2"/>
          <p:cNvSpPr>
            <a:spLocks noGrp="1"/>
          </p:cNvSpPr>
          <p:nvPr>
            <p:ph idx="1"/>
          </p:nvPr>
        </p:nvSpPr>
        <p:spPr>
          <a:xfrm>
            <a:off x="457200" y="3962400"/>
            <a:ext cx="8387184" cy="2667000"/>
          </a:xfrm>
        </p:spPr>
        <p:txBody>
          <a:bodyPr>
            <a:normAutofit fontScale="70000" lnSpcReduction="20000"/>
          </a:bodyPr>
          <a:lstStyle/>
          <a:p>
            <a:pPr marL="0" indent="0">
              <a:buNone/>
            </a:pPr>
            <a:r>
              <a:rPr lang="en-US" b="1" dirty="0" smtClean="0"/>
              <a:t>Step 5: Stamping </a:t>
            </a:r>
            <a:r>
              <a:rPr lang="en-US" b="1" dirty="0"/>
              <a:t>or Striking </a:t>
            </a:r>
          </a:p>
          <a:p>
            <a:r>
              <a:rPr lang="en-US" dirty="0" smtClean="0"/>
              <a:t>Now that the </a:t>
            </a:r>
            <a:r>
              <a:rPr lang="en-US" dirty="0" err="1" smtClean="0"/>
              <a:t>planchets</a:t>
            </a:r>
            <a:r>
              <a:rPr lang="en-US" dirty="0" smtClean="0"/>
              <a:t> have been properly prepared, softened, and cleaned, they are ready for striking. </a:t>
            </a:r>
          </a:p>
          <a:p>
            <a:r>
              <a:rPr lang="en-US" dirty="0" smtClean="0"/>
              <a:t>They are automatically fed into the coining press at a rate that can reach several hundred coins per minute and are </a:t>
            </a:r>
            <a:r>
              <a:rPr lang="en-US" dirty="0"/>
              <a:t>stamped with the designs and inscriptions which make them genuine United States coins.</a:t>
            </a:r>
          </a:p>
          <a:p>
            <a:r>
              <a:rPr lang="en-US" dirty="0" smtClean="0"/>
              <a:t>Proof coins made for collectors are fed by hand into the coining press and receive at least two strikes per coin. </a:t>
            </a:r>
          </a:p>
          <a:p>
            <a:endParaRPr lang="en-US" dirty="0"/>
          </a:p>
        </p:txBody>
      </p:sp>
      <p:pic>
        <p:nvPicPr>
          <p:cNvPr id="5" name="Picture 4"/>
          <p:cNvPicPr>
            <a:picLocks noChangeAspect="1"/>
          </p:cNvPicPr>
          <p:nvPr/>
        </p:nvPicPr>
        <p:blipFill>
          <a:blip r:embed="rId2"/>
          <a:stretch>
            <a:fillRect/>
          </a:stretch>
        </p:blipFill>
        <p:spPr>
          <a:xfrm>
            <a:off x="5181600" y="1402444"/>
            <a:ext cx="3572526" cy="23812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402444"/>
            <a:ext cx="3713876" cy="2381250"/>
          </a:xfrm>
          <a:prstGeom prst="rect">
            <a:avLst/>
          </a:prstGeom>
        </p:spPr>
      </p:pic>
    </p:spTree>
    <p:extLst>
      <p:ext uri="{BB962C8B-B14F-4D97-AF65-F5344CB8AC3E}">
        <p14:creationId xmlns:p14="http://schemas.microsoft.com/office/powerpoint/2010/main" val="3337357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Coins are Made</a:t>
            </a:r>
            <a:endParaRPr lang="en-US" dirty="0"/>
          </a:p>
        </p:txBody>
      </p:sp>
      <p:sp>
        <p:nvSpPr>
          <p:cNvPr id="5" name="Content Placeholder 4"/>
          <p:cNvSpPr>
            <a:spLocks noGrp="1"/>
          </p:cNvSpPr>
          <p:nvPr>
            <p:ph idx="1"/>
          </p:nvPr>
        </p:nvSpPr>
        <p:spPr/>
        <p:txBody>
          <a:bodyPr>
            <a:normAutofit/>
          </a:bodyPr>
          <a:lstStyle/>
          <a:p>
            <a:pPr marL="0" indent="0">
              <a:buNone/>
            </a:pPr>
            <a:r>
              <a:rPr lang="en-US" b="1" dirty="0" smtClean="0"/>
              <a:t>Step 6: </a:t>
            </a:r>
            <a:r>
              <a:rPr lang="en-US" b="1" dirty="0"/>
              <a:t>Inspecting</a:t>
            </a:r>
          </a:p>
          <a:p>
            <a:r>
              <a:rPr lang="en-US" i="1" dirty="0"/>
              <a:t>Press operators</a:t>
            </a:r>
            <a:r>
              <a:rPr lang="en-US" dirty="0"/>
              <a:t> using magnifying glasses spot-check each batch of newly struck coins</a:t>
            </a:r>
            <a:r>
              <a:rPr lang="en-US" dirty="0" smtClean="0"/>
              <a:t>.</a:t>
            </a:r>
          </a:p>
          <a:p>
            <a:endParaRPr lang="en-US" dirty="0"/>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1436" y="3733800"/>
            <a:ext cx="3555111" cy="2643188"/>
          </a:xfrm>
          <a:prstGeom prst="rect">
            <a:avLst/>
          </a:prstGeom>
        </p:spPr>
      </p:pic>
    </p:spTree>
    <p:extLst>
      <p:ext uri="{BB962C8B-B14F-4D97-AF65-F5344CB8AC3E}">
        <p14:creationId xmlns:p14="http://schemas.microsoft.com/office/powerpoint/2010/main" val="2942989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Coins are Made</a:t>
            </a:r>
            <a:endParaRPr lang="en-US" dirty="0"/>
          </a:p>
        </p:txBody>
      </p:sp>
      <p:sp>
        <p:nvSpPr>
          <p:cNvPr id="5" name="Content Placeholder 4"/>
          <p:cNvSpPr>
            <a:spLocks noGrp="1"/>
          </p:cNvSpPr>
          <p:nvPr>
            <p:ph idx="1"/>
          </p:nvPr>
        </p:nvSpPr>
        <p:spPr>
          <a:xfrm>
            <a:off x="228600" y="1752600"/>
            <a:ext cx="4572000" cy="4724400"/>
          </a:xfrm>
        </p:spPr>
        <p:txBody>
          <a:bodyPr>
            <a:normAutofit fontScale="85000" lnSpcReduction="10000"/>
          </a:bodyPr>
          <a:lstStyle/>
          <a:p>
            <a:pPr marL="0" indent="0">
              <a:buNone/>
            </a:pPr>
            <a:r>
              <a:rPr lang="en-US" b="1" dirty="0" smtClean="0"/>
              <a:t>Step 7:</a:t>
            </a:r>
            <a:r>
              <a:rPr lang="en-US" dirty="0" smtClean="0"/>
              <a:t> Counting, Bagging, and Distribution</a:t>
            </a:r>
            <a:endParaRPr lang="en-US" dirty="0"/>
          </a:p>
          <a:p>
            <a:r>
              <a:rPr lang="en-US" dirty="0"/>
              <a:t>An automatic counting machine counts the coins and drops them into large bags. </a:t>
            </a:r>
            <a:endParaRPr lang="en-US" dirty="0" smtClean="0"/>
          </a:p>
          <a:p>
            <a:r>
              <a:rPr lang="en-US" dirty="0" smtClean="0"/>
              <a:t>The </a:t>
            </a:r>
            <a:r>
              <a:rPr lang="en-US" dirty="0"/>
              <a:t>bags are sealed shut, loaded onto pallets, and taken by forklifts to the vaults for storage. </a:t>
            </a:r>
            <a:endParaRPr lang="en-US" dirty="0" smtClean="0"/>
          </a:p>
          <a:p>
            <a:r>
              <a:rPr lang="en-US" dirty="0" smtClean="0"/>
              <a:t>New </a:t>
            </a:r>
            <a:r>
              <a:rPr lang="en-US" dirty="0"/>
              <a:t>coins are shipped by truck to Federal Reserve </a:t>
            </a:r>
            <a:r>
              <a:rPr lang="en-US" dirty="0" smtClean="0"/>
              <a:t>Banks</a:t>
            </a:r>
            <a:r>
              <a:rPr lang="en-US" dirty="0"/>
              <a:t> for distribution to local banks.</a:t>
            </a: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9761" y="1788059"/>
            <a:ext cx="4120084" cy="3088741"/>
          </a:xfrm>
          <a:prstGeom prst="rect">
            <a:avLst/>
          </a:prstGeom>
        </p:spPr>
      </p:pic>
    </p:spTree>
    <p:extLst>
      <p:ext uri="{BB962C8B-B14F-4D97-AF65-F5344CB8AC3E}">
        <p14:creationId xmlns:p14="http://schemas.microsoft.com/office/powerpoint/2010/main" val="3370849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U.S. Mints</a:t>
            </a:r>
            <a:endParaRPr lang="en-US" dirty="0"/>
          </a:p>
        </p:txBody>
      </p:sp>
      <p:sp>
        <p:nvSpPr>
          <p:cNvPr id="3" name="Content Placeholder 2"/>
          <p:cNvSpPr>
            <a:spLocks noGrp="1"/>
          </p:cNvSpPr>
          <p:nvPr>
            <p:ph idx="1"/>
          </p:nvPr>
        </p:nvSpPr>
        <p:spPr>
          <a:xfrm>
            <a:off x="228600" y="4343400"/>
            <a:ext cx="8615784" cy="2209799"/>
          </a:xfrm>
        </p:spPr>
        <p:txBody>
          <a:bodyPr>
            <a:normAutofit lnSpcReduction="10000"/>
          </a:bodyPr>
          <a:lstStyle/>
          <a:p>
            <a:r>
              <a:rPr lang="en-US" dirty="0"/>
              <a:t>There are four active coin-producing mints: </a:t>
            </a:r>
            <a:endParaRPr lang="en-US" dirty="0" smtClean="0"/>
          </a:p>
          <a:p>
            <a:pPr lvl="1"/>
            <a:r>
              <a:rPr lang="en-US" dirty="0" smtClean="0"/>
              <a:t>Philadelphia</a:t>
            </a:r>
          </a:p>
          <a:p>
            <a:pPr lvl="1"/>
            <a:r>
              <a:rPr lang="en-US" dirty="0" smtClean="0"/>
              <a:t>Denver</a:t>
            </a:r>
          </a:p>
          <a:p>
            <a:pPr lvl="1"/>
            <a:r>
              <a:rPr lang="en-US" dirty="0" smtClean="0"/>
              <a:t>San Francisco</a:t>
            </a:r>
          </a:p>
          <a:p>
            <a:pPr lvl="1"/>
            <a:r>
              <a:rPr lang="en-US" dirty="0" smtClean="0"/>
              <a:t>West </a:t>
            </a:r>
            <a:r>
              <a:rPr lang="en-US" dirty="0"/>
              <a:t>Point.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524000"/>
            <a:ext cx="5295900" cy="2543175"/>
          </a:xfrm>
          <a:prstGeom prst="rect">
            <a:avLst/>
          </a:prstGeom>
        </p:spPr>
      </p:pic>
    </p:spTree>
    <p:extLst>
      <p:ext uri="{BB962C8B-B14F-4D97-AF65-F5344CB8AC3E}">
        <p14:creationId xmlns:p14="http://schemas.microsoft.com/office/powerpoint/2010/main" val="1253431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Requirement 2</a:t>
            </a:r>
            <a:endParaRPr lang="en-US" dirty="0"/>
          </a:p>
        </p:txBody>
      </p:sp>
      <p:sp>
        <p:nvSpPr>
          <p:cNvPr id="5" name="Content Placeholder 4"/>
          <p:cNvSpPr>
            <a:spLocks noGrp="1"/>
          </p:cNvSpPr>
          <p:nvPr>
            <p:ph idx="1"/>
          </p:nvPr>
        </p:nvSpPr>
        <p:spPr>
          <a:xfrm>
            <a:off x="304800" y="1752600"/>
            <a:ext cx="5034384" cy="4275740"/>
          </a:xfrm>
        </p:spPr>
        <p:txBody>
          <a:bodyPr/>
          <a:lstStyle/>
          <a:p>
            <a:pPr marL="0" indent="0">
              <a:buNone/>
            </a:pPr>
            <a:r>
              <a:rPr lang="en-US" dirty="0"/>
              <a:t>Explain these collecting terms:</a:t>
            </a:r>
          </a:p>
          <a:p>
            <a:pPr marL="914400" lvl="1" indent="-457200">
              <a:buFont typeface="+mj-lt"/>
              <a:buAutoNum type="alphaLcPeriod"/>
            </a:pPr>
            <a:r>
              <a:rPr lang="en-US" dirty="0"/>
              <a:t>Obverse</a:t>
            </a:r>
          </a:p>
          <a:p>
            <a:pPr marL="914400" lvl="1" indent="-457200">
              <a:buFont typeface="+mj-lt"/>
              <a:buAutoNum type="alphaLcPeriod"/>
            </a:pPr>
            <a:r>
              <a:rPr lang="en-US" dirty="0"/>
              <a:t>Reverse</a:t>
            </a:r>
          </a:p>
          <a:p>
            <a:pPr marL="914400" lvl="1" indent="-457200">
              <a:buFont typeface="+mj-lt"/>
              <a:buAutoNum type="alphaLcPeriod"/>
            </a:pPr>
            <a:r>
              <a:rPr lang="en-US" dirty="0"/>
              <a:t>Reeding</a:t>
            </a:r>
          </a:p>
          <a:p>
            <a:pPr marL="914400" lvl="1" indent="-457200">
              <a:buFont typeface="+mj-lt"/>
              <a:buAutoNum type="alphaLcPeriod"/>
            </a:pPr>
            <a:r>
              <a:rPr lang="en-US" dirty="0"/>
              <a:t>Clad</a:t>
            </a:r>
          </a:p>
          <a:p>
            <a:pPr marL="914400" lvl="1" indent="-457200">
              <a:buFont typeface="+mj-lt"/>
              <a:buAutoNum type="alphaLcPeriod"/>
            </a:pPr>
            <a:r>
              <a:rPr lang="en-US" dirty="0"/>
              <a:t>Type set</a:t>
            </a:r>
          </a:p>
          <a:p>
            <a:pPr marL="914400" lvl="1" indent="-457200">
              <a:buFont typeface="+mj-lt"/>
              <a:buAutoNum type="alphaLcPeriod"/>
            </a:pPr>
            <a:r>
              <a:rPr lang="en-US" dirty="0"/>
              <a:t>Date set</a:t>
            </a:r>
          </a:p>
        </p:txBody>
      </p:sp>
      <p:pic>
        <p:nvPicPr>
          <p:cNvPr id="7" name="Picture 6"/>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467600" y="661988"/>
            <a:ext cx="927227" cy="933450"/>
          </a:xfrm>
          <a:prstGeom prst="rect">
            <a:avLst/>
          </a:prstGeom>
        </p:spPr>
      </p:pic>
      <p:pic>
        <p:nvPicPr>
          <p:cNvPr id="9" name="Picture 8"/>
          <p:cNvPicPr>
            <a:picLocks noChangeAspect="1"/>
          </p:cNvPicPr>
          <p:nvPr/>
        </p:nvPicPr>
        <p:blipFill>
          <a:blip r:embed="rId3"/>
          <a:stretch>
            <a:fillRect/>
          </a:stretch>
        </p:blipFill>
        <p:spPr>
          <a:xfrm>
            <a:off x="2971800" y="2438400"/>
            <a:ext cx="5719250" cy="3791341"/>
          </a:xfrm>
          <a:prstGeom prst="rect">
            <a:avLst/>
          </a:prstGeom>
        </p:spPr>
      </p:pic>
    </p:spTree>
    <p:extLst>
      <p:ext uri="{BB962C8B-B14F-4D97-AF65-F5344CB8AC3E}">
        <p14:creationId xmlns:p14="http://schemas.microsoft.com/office/powerpoint/2010/main" val="37127146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Obverse and Reverse</a:t>
            </a:r>
            <a:endParaRPr lang="en-US" dirty="0"/>
          </a:p>
        </p:txBody>
      </p:sp>
      <p:sp>
        <p:nvSpPr>
          <p:cNvPr id="3" name="Content Placeholder 2"/>
          <p:cNvSpPr>
            <a:spLocks noGrp="1"/>
          </p:cNvSpPr>
          <p:nvPr>
            <p:ph idx="1"/>
          </p:nvPr>
        </p:nvSpPr>
        <p:spPr>
          <a:xfrm>
            <a:off x="381000" y="4572000"/>
            <a:ext cx="8463384" cy="1981200"/>
          </a:xfrm>
        </p:spPr>
        <p:txBody>
          <a:bodyPr>
            <a:normAutofit fontScale="92500" lnSpcReduction="10000"/>
          </a:bodyPr>
          <a:lstStyle/>
          <a:p>
            <a:r>
              <a:rPr lang="en-US" b="1" dirty="0" smtClean="0"/>
              <a:t>Obverse</a:t>
            </a:r>
            <a:r>
              <a:rPr lang="en-US" dirty="0" smtClean="0"/>
              <a:t> </a:t>
            </a:r>
            <a:r>
              <a:rPr lang="en-US" dirty="0"/>
              <a:t>means the front face of the object and </a:t>
            </a:r>
            <a:r>
              <a:rPr lang="en-US" b="1" dirty="0"/>
              <a:t>reverse</a:t>
            </a:r>
            <a:r>
              <a:rPr lang="en-US" dirty="0"/>
              <a:t> means the back face. </a:t>
            </a:r>
            <a:endParaRPr lang="en-US" dirty="0" smtClean="0"/>
          </a:p>
          <a:p>
            <a:r>
              <a:rPr lang="en-US" dirty="0" smtClean="0"/>
              <a:t>The </a:t>
            </a:r>
            <a:r>
              <a:rPr lang="en-US" dirty="0"/>
              <a:t>obverse of a coin is commonly called heads, because it often depicts the head of a prominent person, and the reverse tails.</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7896" y="1524000"/>
            <a:ext cx="5109592" cy="2874146"/>
          </a:xfrm>
          <a:prstGeom prst="rect">
            <a:avLst/>
          </a:prstGeom>
        </p:spPr>
      </p:pic>
    </p:spTree>
    <p:extLst>
      <p:ext uri="{BB962C8B-B14F-4D97-AF65-F5344CB8AC3E}">
        <p14:creationId xmlns:p14="http://schemas.microsoft.com/office/powerpoint/2010/main" val="2221597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Reeding</a:t>
            </a:r>
            <a:endParaRPr lang="en-US" dirty="0"/>
          </a:p>
        </p:txBody>
      </p:sp>
      <p:sp>
        <p:nvSpPr>
          <p:cNvPr id="3" name="Content Placeholder 2"/>
          <p:cNvSpPr>
            <a:spLocks noGrp="1"/>
          </p:cNvSpPr>
          <p:nvPr>
            <p:ph idx="1"/>
          </p:nvPr>
        </p:nvSpPr>
        <p:spPr>
          <a:xfrm>
            <a:off x="533400" y="4038600"/>
            <a:ext cx="8001000" cy="2463727"/>
          </a:xfrm>
        </p:spPr>
        <p:txBody>
          <a:bodyPr>
            <a:normAutofit fontScale="92500" lnSpcReduction="20000"/>
          </a:bodyPr>
          <a:lstStyle/>
          <a:p>
            <a:r>
              <a:rPr lang="en-US" dirty="0" smtClean="0"/>
              <a:t>The </a:t>
            </a:r>
            <a:r>
              <a:rPr lang="en-US" dirty="0"/>
              <a:t>U.S. Mint began adding ridges to the coins' edges, a process called “</a:t>
            </a:r>
            <a:r>
              <a:rPr lang="en-US" b="1" dirty="0" err="1"/>
              <a:t>reeding</a:t>
            </a:r>
            <a:r>
              <a:rPr lang="en-US" dirty="0"/>
              <a:t>,” in order to make it impossible to shave them down without the result being obvious. </a:t>
            </a:r>
            <a:endParaRPr lang="en-US" dirty="0" smtClean="0"/>
          </a:p>
          <a:p>
            <a:r>
              <a:rPr lang="en-US" dirty="0" smtClean="0"/>
              <a:t>As </a:t>
            </a:r>
            <a:r>
              <a:rPr lang="en-US" dirty="0"/>
              <a:t>a side benefit, the </a:t>
            </a:r>
            <a:r>
              <a:rPr lang="en-US" dirty="0" err="1"/>
              <a:t>reeded</a:t>
            </a:r>
            <a:r>
              <a:rPr lang="en-US" dirty="0"/>
              <a:t> edges also made coin design more intricate and counterfeiting more difficult.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1600200"/>
            <a:ext cx="3886200" cy="2186081"/>
          </a:xfrm>
          <a:prstGeom prst="rect">
            <a:avLst/>
          </a:prstGeom>
        </p:spPr>
      </p:pic>
    </p:spTree>
    <p:extLst>
      <p:ext uri="{BB962C8B-B14F-4D97-AF65-F5344CB8AC3E}">
        <p14:creationId xmlns:p14="http://schemas.microsoft.com/office/powerpoint/2010/main" val="3303518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Clad</a:t>
            </a:r>
            <a:endParaRPr lang="en-US" dirty="0"/>
          </a:p>
        </p:txBody>
      </p:sp>
      <p:sp>
        <p:nvSpPr>
          <p:cNvPr id="3" name="Content Placeholder 2"/>
          <p:cNvSpPr>
            <a:spLocks noGrp="1"/>
          </p:cNvSpPr>
          <p:nvPr>
            <p:ph idx="1"/>
          </p:nvPr>
        </p:nvSpPr>
        <p:spPr>
          <a:xfrm>
            <a:off x="398352" y="1905000"/>
            <a:ext cx="4402248" cy="4454338"/>
          </a:xfrm>
        </p:spPr>
        <p:txBody>
          <a:bodyPr>
            <a:normAutofit fontScale="92500" lnSpcReduction="20000"/>
          </a:bodyPr>
          <a:lstStyle/>
          <a:p>
            <a:r>
              <a:rPr lang="en-US" dirty="0"/>
              <a:t>A </a:t>
            </a:r>
            <a:r>
              <a:rPr lang="en-US" b="1" dirty="0"/>
              <a:t>clad </a:t>
            </a:r>
            <a:r>
              <a:rPr lang="en-US" dirty="0"/>
              <a:t>coin is a coin that has multiple layers of metal in it. </a:t>
            </a:r>
            <a:endParaRPr lang="en-US" dirty="0" smtClean="0"/>
          </a:p>
          <a:p>
            <a:r>
              <a:rPr lang="en-US" dirty="0" smtClean="0"/>
              <a:t>Most </a:t>
            </a:r>
            <a:r>
              <a:rPr lang="en-US" dirty="0"/>
              <a:t>current U.S. clad coins consist of an inner core of pure copper, with outer layers of a nickel-copper alloy that looks like silver. </a:t>
            </a:r>
            <a:endParaRPr lang="en-US" dirty="0" smtClean="0"/>
          </a:p>
          <a:p>
            <a:r>
              <a:rPr lang="en-US" dirty="0" smtClean="0"/>
              <a:t>Examples </a:t>
            </a:r>
            <a:r>
              <a:rPr lang="en-US" dirty="0"/>
              <a:t>of this type of clad coin are the U.S. Quarter and Half Dollar.</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4667"/>
          <a:stretch/>
        </p:blipFill>
        <p:spPr>
          <a:xfrm>
            <a:off x="4953000" y="1905001"/>
            <a:ext cx="3661171" cy="3124200"/>
          </a:xfrm>
          <a:prstGeom prst="rect">
            <a:avLst/>
          </a:prstGeom>
        </p:spPr>
      </p:pic>
    </p:spTree>
    <p:extLst>
      <p:ext uri="{BB962C8B-B14F-4D97-AF65-F5344CB8AC3E}">
        <p14:creationId xmlns:p14="http://schemas.microsoft.com/office/powerpoint/2010/main" val="1734472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Type Set</a:t>
            </a:r>
            <a:endParaRPr lang="en-US" dirty="0"/>
          </a:p>
        </p:txBody>
      </p:sp>
      <p:sp>
        <p:nvSpPr>
          <p:cNvPr id="3" name="Content Placeholder 2"/>
          <p:cNvSpPr>
            <a:spLocks noGrp="1"/>
          </p:cNvSpPr>
          <p:nvPr>
            <p:ph idx="1"/>
          </p:nvPr>
        </p:nvSpPr>
        <p:spPr>
          <a:xfrm>
            <a:off x="304800" y="1752600"/>
            <a:ext cx="3962400" cy="4343400"/>
          </a:xfrm>
        </p:spPr>
        <p:txBody>
          <a:bodyPr>
            <a:normAutofit fontScale="92500" lnSpcReduction="10000"/>
          </a:bodyPr>
          <a:lstStyle/>
          <a:p>
            <a:r>
              <a:rPr lang="en-US" b="1" dirty="0" smtClean="0"/>
              <a:t>Type set</a:t>
            </a:r>
            <a:r>
              <a:rPr lang="en-US" dirty="0" smtClean="0"/>
              <a:t> is a </a:t>
            </a:r>
            <a:r>
              <a:rPr lang="en-US" dirty="0"/>
              <a:t>collection of coins based on </a:t>
            </a:r>
            <a:r>
              <a:rPr lang="en-US" dirty="0" smtClean="0"/>
              <a:t>denomination that includes all of the different designs. </a:t>
            </a:r>
          </a:p>
          <a:p>
            <a:r>
              <a:rPr lang="en-US" dirty="0" smtClean="0"/>
              <a:t>For </a:t>
            </a:r>
            <a:r>
              <a:rPr lang="en-US" dirty="0"/>
              <a:t>example, a nickel type set would contain one of each of the four types of nickels that the United States Mint has produced</a:t>
            </a:r>
            <a:r>
              <a:rPr lang="en-US" dirty="0" smtClean="0"/>
              <a:t>.</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0792" y="1828800"/>
            <a:ext cx="3810000" cy="3810000"/>
          </a:xfrm>
          <a:prstGeom prst="rect">
            <a:avLst/>
          </a:prstGeom>
        </p:spPr>
      </p:pic>
    </p:spTree>
    <p:extLst>
      <p:ext uri="{BB962C8B-B14F-4D97-AF65-F5344CB8AC3E}">
        <p14:creationId xmlns:p14="http://schemas.microsoft.com/office/powerpoint/2010/main" val="3534789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000" dirty="0" smtClean="0"/>
              <a:t>Coin Collecting </a:t>
            </a:r>
            <a:br>
              <a:rPr lang="en-US" sz="3000" dirty="0" smtClean="0"/>
            </a:br>
            <a:r>
              <a:rPr lang="en-US" sz="3000" dirty="0" smtClean="0"/>
              <a:t>Merit Badge Requirements</a:t>
            </a:r>
            <a:endParaRPr lang="en-US" sz="3000" dirty="0"/>
          </a:p>
        </p:txBody>
      </p:sp>
      <p:sp>
        <p:nvSpPr>
          <p:cNvPr id="3" name="Content Placeholder 2"/>
          <p:cNvSpPr>
            <a:spLocks noGrp="1"/>
          </p:cNvSpPr>
          <p:nvPr>
            <p:ph idx="1"/>
          </p:nvPr>
        </p:nvSpPr>
        <p:spPr>
          <a:xfrm>
            <a:off x="448965" y="1443835"/>
            <a:ext cx="8229600" cy="4042565"/>
          </a:xfrm>
        </p:spPr>
        <p:txBody>
          <a:bodyPr>
            <a:normAutofit fontScale="85000" lnSpcReduction="10000"/>
          </a:bodyPr>
          <a:lstStyle/>
          <a:p>
            <a:pPr marL="514350" indent="-514350">
              <a:buFont typeface="+mj-lt"/>
              <a:buAutoNum type="arabicPeriod"/>
            </a:pPr>
            <a:r>
              <a:rPr lang="en-US" dirty="0"/>
              <a:t>Understand how coins are made, and where the active U.S. Mint facilities are located.</a:t>
            </a:r>
          </a:p>
          <a:p>
            <a:pPr marL="514350" indent="-514350">
              <a:buFont typeface="+mj-lt"/>
              <a:buAutoNum type="arabicPeriod"/>
            </a:pPr>
            <a:r>
              <a:rPr lang="en-US" dirty="0"/>
              <a:t>Explain these collecting terms:</a:t>
            </a:r>
          </a:p>
          <a:p>
            <a:pPr marL="914400" lvl="1" indent="-457200">
              <a:buFont typeface="+mj-lt"/>
              <a:buAutoNum type="alphaLcPeriod"/>
            </a:pPr>
            <a:r>
              <a:rPr lang="en-US" dirty="0"/>
              <a:t>Obverse</a:t>
            </a:r>
          </a:p>
          <a:p>
            <a:pPr marL="914400" lvl="1" indent="-457200">
              <a:buFont typeface="+mj-lt"/>
              <a:buAutoNum type="alphaLcPeriod"/>
            </a:pPr>
            <a:r>
              <a:rPr lang="en-US" dirty="0"/>
              <a:t>Reverse</a:t>
            </a:r>
          </a:p>
          <a:p>
            <a:pPr marL="914400" lvl="1" indent="-457200">
              <a:buFont typeface="+mj-lt"/>
              <a:buAutoNum type="alphaLcPeriod"/>
            </a:pPr>
            <a:r>
              <a:rPr lang="en-US" dirty="0"/>
              <a:t>Reeding</a:t>
            </a:r>
          </a:p>
          <a:p>
            <a:pPr marL="914400" lvl="1" indent="-457200">
              <a:buFont typeface="+mj-lt"/>
              <a:buAutoNum type="alphaLcPeriod"/>
            </a:pPr>
            <a:r>
              <a:rPr lang="en-US" dirty="0"/>
              <a:t>Clad</a:t>
            </a:r>
          </a:p>
          <a:p>
            <a:pPr marL="914400" lvl="1" indent="-457200">
              <a:buFont typeface="+mj-lt"/>
              <a:buAutoNum type="alphaLcPeriod"/>
            </a:pPr>
            <a:r>
              <a:rPr lang="en-US" dirty="0"/>
              <a:t>Type set</a:t>
            </a:r>
          </a:p>
          <a:p>
            <a:pPr marL="914400" lvl="1" indent="-457200">
              <a:buFont typeface="+mj-lt"/>
              <a:buAutoNum type="alphaLcPeriod"/>
            </a:pPr>
            <a:r>
              <a:rPr lang="en-US" dirty="0"/>
              <a:t>Date set</a:t>
            </a:r>
          </a:p>
          <a:p>
            <a:pPr marL="514350" indent="-514350">
              <a:buFont typeface="+mj-lt"/>
              <a:buAutoNum type="arabicPeriod"/>
            </a:pPr>
            <a:r>
              <a:rPr lang="en-US" dirty="0"/>
              <a:t>Describe three different ways to store a collection, and the benefits, drawbacks, and cost of each method.</a:t>
            </a:r>
          </a:p>
          <a:p>
            <a:endParaRPr lang="en-US" dirty="0" smtClean="0"/>
          </a:p>
          <a:p>
            <a:endParaRPr lang="en-US" dirty="0"/>
          </a:p>
        </p:txBody>
      </p:sp>
      <p:pic>
        <p:nvPicPr>
          <p:cNvPr id="5" name="Picture 4"/>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543800" y="252905"/>
            <a:ext cx="927227" cy="933450"/>
          </a:xfrm>
          <a:prstGeom prst="rect">
            <a:avLst/>
          </a:prstGeom>
        </p:spPr>
      </p:pic>
    </p:spTree>
    <p:extLst>
      <p:ext uri="{BB962C8B-B14F-4D97-AF65-F5344CB8AC3E}">
        <p14:creationId xmlns:p14="http://schemas.microsoft.com/office/powerpoint/2010/main" val="41033094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Date set</a:t>
            </a:r>
            <a:endParaRPr lang="en-US" dirty="0"/>
          </a:p>
        </p:txBody>
      </p:sp>
      <p:sp>
        <p:nvSpPr>
          <p:cNvPr id="3" name="Content Placeholder 2"/>
          <p:cNvSpPr>
            <a:spLocks noGrp="1"/>
          </p:cNvSpPr>
          <p:nvPr>
            <p:ph idx="1"/>
          </p:nvPr>
        </p:nvSpPr>
        <p:spPr>
          <a:xfrm>
            <a:off x="228600" y="1721666"/>
            <a:ext cx="4109616" cy="4679133"/>
          </a:xfrm>
        </p:spPr>
        <p:txBody>
          <a:bodyPr/>
          <a:lstStyle/>
          <a:p>
            <a:r>
              <a:rPr lang="en-US" b="1" dirty="0" smtClean="0"/>
              <a:t>Date Set</a:t>
            </a:r>
            <a:r>
              <a:rPr lang="en-US" b="1" dirty="0"/>
              <a:t>:</a:t>
            </a:r>
            <a:r>
              <a:rPr lang="en-US" dirty="0"/>
              <a:t> a collection of coins </a:t>
            </a:r>
            <a:r>
              <a:rPr lang="en-US" dirty="0" smtClean="0"/>
              <a:t>of a single type and denomination that includes every year during a specific date span; for example, a Mercury dime from every year from 1916-1945.</a:t>
            </a:r>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95800" y="1721666"/>
            <a:ext cx="4191000" cy="4191000"/>
          </a:xfrm>
          <a:prstGeom prst="rect">
            <a:avLst/>
          </a:prstGeom>
        </p:spPr>
      </p:pic>
    </p:spTree>
    <p:extLst>
      <p:ext uri="{BB962C8B-B14F-4D97-AF65-F5344CB8AC3E}">
        <p14:creationId xmlns:p14="http://schemas.microsoft.com/office/powerpoint/2010/main" val="1855359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Requirement </a:t>
            </a:r>
            <a:r>
              <a:rPr lang="en-US" dirty="0" smtClean="0"/>
              <a:t>3</a:t>
            </a:r>
            <a:endParaRPr lang="en-US" dirty="0"/>
          </a:p>
        </p:txBody>
      </p:sp>
      <p:sp>
        <p:nvSpPr>
          <p:cNvPr id="5" name="Content Placeholder 4"/>
          <p:cNvSpPr>
            <a:spLocks noGrp="1"/>
          </p:cNvSpPr>
          <p:nvPr>
            <p:ph idx="1"/>
          </p:nvPr>
        </p:nvSpPr>
        <p:spPr/>
        <p:txBody>
          <a:bodyPr/>
          <a:lstStyle/>
          <a:p>
            <a:pPr marL="0" indent="0">
              <a:buNone/>
            </a:pPr>
            <a:r>
              <a:rPr lang="en-US" dirty="0"/>
              <a:t>Describe three different ways to store a collection, and the benefits, drawbacks, and cost of each method.</a:t>
            </a:r>
            <a:endParaRPr lang="en-US" dirty="0"/>
          </a:p>
        </p:txBody>
      </p:sp>
      <p:pic>
        <p:nvPicPr>
          <p:cNvPr id="7" name="Picture 6"/>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467600" y="661988"/>
            <a:ext cx="927227" cy="9334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410322"/>
            <a:ext cx="8359752" cy="3201785"/>
          </a:xfrm>
          <a:prstGeom prst="rect">
            <a:avLst/>
          </a:prstGeom>
        </p:spPr>
      </p:pic>
    </p:spTree>
    <p:extLst>
      <p:ext uri="{BB962C8B-B14F-4D97-AF65-F5344CB8AC3E}">
        <p14:creationId xmlns:p14="http://schemas.microsoft.com/office/powerpoint/2010/main" val="36060466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Storing Coins</a:t>
            </a:r>
            <a:endParaRPr lang="en-US" dirty="0"/>
          </a:p>
        </p:txBody>
      </p:sp>
      <p:sp>
        <p:nvSpPr>
          <p:cNvPr id="3" name="Content Placeholder 2"/>
          <p:cNvSpPr>
            <a:spLocks noGrp="1"/>
          </p:cNvSpPr>
          <p:nvPr>
            <p:ph idx="1"/>
          </p:nvPr>
        </p:nvSpPr>
        <p:spPr>
          <a:xfrm>
            <a:off x="228600" y="4232856"/>
            <a:ext cx="8615784" cy="1821682"/>
          </a:xfrm>
        </p:spPr>
        <p:txBody>
          <a:bodyPr>
            <a:normAutofit fontScale="92500" lnSpcReduction="10000"/>
          </a:bodyPr>
          <a:lstStyle/>
          <a:p>
            <a:r>
              <a:rPr lang="en-US" dirty="0"/>
              <a:t>Coin folders are an economical way to begin collecting. </a:t>
            </a:r>
            <a:endParaRPr lang="en-US" dirty="0" smtClean="0"/>
          </a:p>
          <a:p>
            <a:r>
              <a:rPr lang="en-US" dirty="0" smtClean="0"/>
              <a:t>These </a:t>
            </a:r>
            <a:r>
              <a:rPr lang="en-US" dirty="0"/>
              <a:t>are the type of holder that requires you to “push” the coin into its slot. </a:t>
            </a:r>
            <a:endParaRPr lang="en-US" dirty="0" smtClean="0"/>
          </a:p>
          <a:p>
            <a:r>
              <a:rPr lang="en-US" dirty="0" smtClean="0"/>
              <a:t>There </a:t>
            </a:r>
            <a:r>
              <a:rPr lang="en-US" dirty="0"/>
              <a:t>are no plastic slides to hold the coin in place.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6292" y="1584867"/>
            <a:ext cx="5105400" cy="233276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630" y="1583904"/>
            <a:ext cx="1910201" cy="2334690"/>
          </a:xfrm>
          <a:prstGeom prst="rect">
            <a:avLst/>
          </a:prstGeom>
        </p:spPr>
      </p:pic>
    </p:spTree>
    <p:extLst>
      <p:ext uri="{BB962C8B-B14F-4D97-AF65-F5344CB8AC3E}">
        <p14:creationId xmlns:p14="http://schemas.microsoft.com/office/powerpoint/2010/main" val="2043945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Storing Coins</a:t>
            </a:r>
            <a:endParaRPr lang="en-US" dirty="0"/>
          </a:p>
        </p:txBody>
      </p:sp>
      <p:sp>
        <p:nvSpPr>
          <p:cNvPr id="3" name="Content Placeholder 2"/>
          <p:cNvSpPr>
            <a:spLocks noGrp="1"/>
          </p:cNvSpPr>
          <p:nvPr>
            <p:ph idx="1"/>
          </p:nvPr>
        </p:nvSpPr>
        <p:spPr>
          <a:xfrm>
            <a:off x="243489" y="1637922"/>
            <a:ext cx="4633311" cy="4915277"/>
          </a:xfrm>
        </p:spPr>
        <p:txBody>
          <a:bodyPr>
            <a:normAutofit fontScale="92500" lnSpcReduction="10000"/>
          </a:bodyPr>
          <a:lstStyle/>
          <a:p>
            <a:r>
              <a:rPr lang="en-US" dirty="0" smtClean="0"/>
              <a:t>One of the </a:t>
            </a:r>
            <a:r>
              <a:rPr lang="en-US" dirty="0"/>
              <a:t>easiest </a:t>
            </a:r>
            <a:r>
              <a:rPr lang="en-US" dirty="0" smtClean="0"/>
              <a:t>ways </a:t>
            </a:r>
            <a:r>
              <a:rPr lang="en-US" dirty="0"/>
              <a:t>to store coins is the use of two-by-two-inch </a:t>
            </a:r>
            <a:r>
              <a:rPr lang="en-US" dirty="0" smtClean="0"/>
              <a:t>Mylar </a:t>
            </a:r>
            <a:r>
              <a:rPr lang="en-US" dirty="0"/>
              <a:t>holders. </a:t>
            </a:r>
            <a:endParaRPr lang="en-US" dirty="0" smtClean="0"/>
          </a:p>
          <a:p>
            <a:r>
              <a:rPr lang="en-US" dirty="0" smtClean="0"/>
              <a:t>This </a:t>
            </a:r>
            <a:r>
              <a:rPr lang="en-US" dirty="0"/>
              <a:t>type of holder permits you to examine both sides of a coin and in such a manner that a fingerprint can not be left on the coin’s surface. </a:t>
            </a:r>
            <a:endParaRPr lang="en-US" dirty="0" smtClean="0"/>
          </a:p>
          <a:p>
            <a:r>
              <a:rPr lang="en-US" dirty="0" smtClean="0"/>
              <a:t>These </a:t>
            </a:r>
            <a:r>
              <a:rPr lang="en-US" dirty="0"/>
              <a:t>holders are available in sizes to accommodate every denomination of coin.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1335" y="1752599"/>
            <a:ext cx="3813049" cy="2544575"/>
          </a:xfrm>
          <a:prstGeom prst="rect">
            <a:avLst/>
          </a:prstGeom>
        </p:spPr>
      </p:pic>
    </p:spTree>
    <p:extLst>
      <p:ext uri="{BB962C8B-B14F-4D97-AF65-F5344CB8AC3E}">
        <p14:creationId xmlns:p14="http://schemas.microsoft.com/office/powerpoint/2010/main" val="1180748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Storing Coins</a:t>
            </a:r>
            <a:endParaRPr lang="en-US" dirty="0"/>
          </a:p>
        </p:txBody>
      </p:sp>
      <p:sp>
        <p:nvSpPr>
          <p:cNvPr id="3" name="Content Placeholder 2"/>
          <p:cNvSpPr>
            <a:spLocks noGrp="1"/>
          </p:cNvSpPr>
          <p:nvPr>
            <p:ph idx="1"/>
          </p:nvPr>
        </p:nvSpPr>
        <p:spPr>
          <a:xfrm>
            <a:off x="3733800" y="1828800"/>
            <a:ext cx="5257800" cy="4606738"/>
          </a:xfrm>
        </p:spPr>
        <p:txBody>
          <a:bodyPr>
            <a:normAutofit fontScale="92500" lnSpcReduction="20000"/>
          </a:bodyPr>
          <a:lstStyle/>
          <a:p>
            <a:r>
              <a:rPr lang="en-US" dirty="0"/>
              <a:t>Coin Collecting “flips”, also in a two-by-two-inch size are another choice. </a:t>
            </a:r>
            <a:endParaRPr lang="en-US" dirty="0" smtClean="0"/>
          </a:p>
          <a:p>
            <a:r>
              <a:rPr lang="en-US" dirty="0" smtClean="0"/>
              <a:t>These </a:t>
            </a:r>
            <a:r>
              <a:rPr lang="en-US" dirty="0"/>
              <a:t>allow the viewing of both sides of the coin as well as the edge. </a:t>
            </a:r>
            <a:endParaRPr lang="en-US" dirty="0" smtClean="0"/>
          </a:p>
          <a:p>
            <a:r>
              <a:rPr lang="en-US" dirty="0" smtClean="0"/>
              <a:t>The </a:t>
            </a:r>
            <a:r>
              <a:rPr lang="en-US" dirty="0"/>
              <a:t>flip is divided into two sections. </a:t>
            </a:r>
            <a:endParaRPr lang="en-US" dirty="0" smtClean="0"/>
          </a:p>
          <a:p>
            <a:pPr lvl="1"/>
            <a:r>
              <a:rPr lang="en-US" dirty="0" smtClean="0"/>
              <a:t>The </a:t>
            </a:r>
            <a:r>
              <a:rPr lang="en-US" dirty="0"/>
              <a:t>front section is for the coin while the back section is reserved for the paper two-by-two card on which you may enter the date, denomination, grade and any other information that you require.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828800"/>
            <a:ext cx="3200133" cy="3219450"/>
          </a:xfrm>
          <a:prstGeom prst="rect">
            <a:avLst/>
          </a:prstGeom>
        </p:spPr>
      </p:pic>
    </p:spTree>
    <p:extLst>
      <p:ext uri="{BB962C8B-B14F-4D97-AF65-F5344CB8AC3E}">
        <p14:creationId xmlns:p14="http://schemas.microsoft.com/office/powerpoint/2010/main" val="2749572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Requirement </a:t>
            </a:r>
            <a:r>
              <a:rPr lang="en-US" dirty="0" smtClean="0"/>
              <a:t>4</a:t>
            </a:r>
            <a:endParaRPr lang="en-US" dirty="0"/>
          </a:p>
        </p:txBody>
      </p:sp>
      <p:sp>
        <p:nvSpPr>
          <p:cNvPr id="5" name="Content Placeholder 4"/>
          <p:cNvSpPr>
            <a:spLocks noGrp="1"/>
          </p:cNvSpPr>
          <p:nvPr>
            <p:ph idx="1"/>
          </p:nvPr>
        </p:nvSpPr>
        <p:spPr>
          <a:xfrm>
            <a:off x="2133600" y="1778798"/>
            <a:ext cx="6710784" cy="4926802"/>
          </a:xfrm>
        </p:spPr>
        <p:txBody>
          <a:bodyPr>
            <a:normAutofit fontScale="62500" lnSpcReduction="20000"/>
          </a:bodyPr>
          <a:lstStyle/>
          <a:p>
            <a:pPr marL="0" indent="0">
              <a:buNone/>
            </a:pPr>
            <a:r>
              <a:rPr lang="en-US" dirty="0"/>
              <a:t>Do each of the following and explain to your counselor the design features, designer name, designer initials, and where to find them for each item:</a:t>
            </a:r>
          </a:p>
          <a:p>
            <a:pPr marL="914400" lvl="1" indent="-514350">
              <a:buFont typeface="+mj-lt"/>
              <a:buAutoNum type="alphaLcPeriod"/>
            </a:pPr>
            <a:r>
              <a:rPr lang="en-US" dirty="0"/>
              <a:t>Collect a one-cent coin from the year group: 1959-2008 (that is, dated between 1959 and 2008) and a one-cent coin from the year group 2010-present. Explain how and why the one-cent coins issued in 2009 were different from either of the other two year groups.</a:t>
            </a:r>
          </a:p>
          <a:p>
            <a:pPr marL="914400" lvl="1" indent="-514350">
              <a:buFont typeface="+mj-lt"/>
              <a:buAutoNum type="alphaLcPeriod"/>
            </a:pPr>
            <a:r>
              <a:rPr lang="en-US" dirty="0"/>
              <a:t>Collect two five-cent coins, one from each of these year groups: 1959- 2003 and 2006-present. Explain how and why the five-cent coins issued in 2004-2005 were different from either of the other two year groups.</a:t>
            </a:r>
          </a:p>
          <a:p>
            <a:pPr marL="914400" lvl="1" indent="-514350">
              <a:buFont typeface="+mj-lt"/>
              <a:buAutoNum type="alphaLcPeriod"/>
            </a:pPr>
            <a:r>
              <a:rPr lang="en-US" dirty="0"/>
              <a:t>Collect a ten-cent coin from 1965-present.</a:t>
            </a:r>
          </a:p>
          <a:p>
            <a:pPr marL="914400" lvl="1" indent="-514350">
              <a:buFont typeface="+mj-lt"/>
              <a:buAutoNum type="alphaLcPeriod"/>
            </a:pPr>
            <a:r>
              <a:rPr lang="en-US" dirty="0"/>
              <a:t>Collect a twenty-five-cent coin from 1965-1998, two examples from the 50-State Quarter®/territories Program 1999-2009, two designs from the America the Beautiful® program 2012-2021 and two designs from the American Woman Quarter® program (2022-2024). Explain the purpose of each of those programs.</a:t>
            </a:r>
          </a:p>
          <a:p>
            <a:pPr marL="914400" lvl="1" indent="-514350">
              <a:buFont typeface="+mj-lt"/>
              <a:buAutoNum type="alphaLcPeriod"/>
            </a:pPr>
            <a:r>
              <a:rPr lang="en-US" dirty="0"/>
              <a:t>Collect a half dollar coin from 1965-present.</a:t>
            </a:r>
          </a:p>
          <a:p>
            <a:pPr marL="914400" lvl="1" indent="-514350">
              <a:buFont typeface="+mj-lt"/>
              <a:buAutoNum type="alphaLcPeriod"/>
            </a:pPr>
            <a:r>
              <a:rPr lang="en-US" dirty="0"/>
              <a:t>Collect a dollar coin from each of these design groups: Susan B. Anthony 1979-81, Sacagawea 1990-2005, U.S. Presidents 2000-2014.</a:t>
            </a:r>
          </a:p>
        </p:txBody>
      </p:sp>
      <p:pic>
        <p:nvPicPr>
          <p:cNvPr id="7" name="Picture 6"/>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467600" y="661988"/>
            <a:ext cx="927227" cy="933450"/>
          </a:xfrm>
          <a:prstGeom prst="rect">
            <a:avLst/>
          </a:prstGeom>
        </p:spPr>
      </p:pic>
      <p:pic>
        <p:nvPicPr>
          <p:cNvPr id="3" name="Picture 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000" r="10000"/>
          <a:stretch/>
        </p:blipFill>
        <p:spPr>
          <a:xfrm>
            <a:off x="304800" y="2819400"/>
            <a:ext cx="2194560" cy="2743200"/>
          </a:xfrm>
          <a:prstGeom prst="rect">
            <a:avLst/>
          </a:prstGeom>
        </p:spPr>
      </p:pic>
    </p:spTree>
    <p:extLst>
      <p:ext uri="{BB962C8B-B14F-4D97-AF65-F5344CB8AC3E}">
        <p14:creationId xmlns:p14="http://schemas.microsoft.com/office/powerpoint/2010/main" val="3691165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720184" cy="1143000"/>
          </a:xfrm>
        </p:spPr>
        <p:txBody>
          <a:bodyPr/>
          <a:lstStyle/>
          <a:p>
            <a:r>
              <a:rPr lang="en-US" dirty="0" smtClean="0"/>
              <a:t>One Cent: 1959-2008 </a:t>
            </a:r>
            <a:endParaRPr lang="en-US" dirty="0"/>
          </a:p>
        </p:txBody>
      </p:sp>
      <p:sp>
        <p:nvSpPr>
          <p:cNvPr id="3" name="Content Placeholder 2"/>
          <p:cNvSpPr>
            <a:spLocks noGrp="1"/>
          </p:cNvSpPr>
          <p:nvPr>
            <p:ph idx="1"/>
          </p:nvPr>
        </p:nvSpPr>
        <p:spPr>
          <a:xfrm>
            <a:off x="2133600" y="1143000"/>
            <a:ext cx="6710784" cy="5562600"/>
          </a:xfrm>
        </p:spPr>
        <p:txBody>
          <a:bodyPr>
            <a:normAutofit fontScale="77500" lnSpcReduction="20000"/>
          </a:bodyPr>
          <a:lstStyle/>
          <a:p>
            <a:r>
              <a:rPr lang="en-US" dirty="0"/>
              <a:t>The “Lincoln Memorial” penny design was introduced in 1959. This design was last made in </a:t>
            </a:r>
            <a:r>
              <a:rPr lang="en-US" dirty="0" smtClean="0"/>
              <a:t>2008.</a:t>
            </a:r>
          </a:p>
          <a:p>
            <a:r>
              <a:rPr lang="en-US" b="1" dirty="0"/>
              <a:t>Characteristics</a:t>
            </a:r>
          </a:p>
          <a:p>
            <a:pPr lvl="1"/>
            <a:r>
              <a:rPr lang="en-US" b="1" dirty="0"/>
              <a:t>Obverse (heads):</a:t>
            </a:r>
            <a:r>
              <a:rPr lang="en-US" dirty="0"/>
              <a:t> Features the image of President Abraham Lincoln used on the penny since 1909.</a:t>
            </a:r>
          </a:p>
          <a:p>
            <a:pPr lvl="1"/>
            <a:r>
              <a:rPr lang="en-US" b="1" dirty="0"/>
              <a:t>Reverse (tails):</a:t>
            </a:r>
            <a:r>
              <a:rPr lang="en-US" dirty="0"/>
              <a:t> Depicts the Lincoln Memorial.</a:t>
            </a:r>
          </a:p>
          <a:p>
            <a:pPr lvl="1"/>
            <a:r>
              <a:rPr lang="en-US" b="1" dirty="0"/>
              <a:t>Obverse Inscriptions</a:t>
            </a:r>
          </a:p>
          <a:p>
            <a:pPr lvl="2"/>
            <a:r>
              <a:rPr lang="en-US" dirty="0"/>
              <a:t>LIBERTY</a:t>
            </a:r>
          </a:p>
          <a:p>
            <a:pPr lvl="2"/>
            <a:r>
              <a:rPr lang="en-US" dirty="0"/>
              <a:t>IN GOD WE TRUST</a:t>
            </a:r>
          </a:p>
          <a:p>
            <a:pPr lvl="2"/>
            <a:r>
              <a:rPr lang="en-US" dirty="0"/>
              <a:t>Year</a:t>
            </a:r>
          </a:p>
          <a:p>
            <a:pPr lvl="1"/>
            <a:r>
              <a:rPr lang="en-US" b="1" dirty="0"/>
              <a:t>Reverse Inscriptions</a:t>
            </a:r>
          </a:p>
          <a:p>
            <a:pPr lvl="2"/>
            <a:r>
              <a:rPr lang="en-US" dirty="0"/>
              <a:t>UNITED STATES OF AMERICA</a:t>
            </a:r>
          </a:p>
          <a:p>
            <a:pPr lvl="2"/>
            <a:r>
              <a:rPr lang="en-US" dirty="0"/>
              <a:t>E PLURIBUS UNUM</a:t>
            </a:r>
          </a:p>
          <a:p>
            <a:pPr lvl="2"/>
            <a:r>
              <a:rPr lang="en-US" dirty="0"/>
              <a:t>ONE CENT</a:t>
            </a:r>
          </a:p>
          <a:p>
            <a:r>
              <a:rPr lang="en-US" b="1" dirty="0"/>
              <a:t>Artist Information</a:t>
            </a:r>
          </a:p>
          <a:p>
            <a:pPr lvl="1"/>
            <a:r>
              <a:rPr lang="en-US" b="1" dirty="0"/>
              <a:t>Obverse</a:t>
            </a:r>
            <a:r>
              <a:rPr lang="en-US" dirty="0"/>
              <a:t> </a:t>
            </a:r>
            <a:r>
              <a:rPr lang="en-US" b="1" dirty="0"/>
              <a:t>Designer: </a:t>
            </a:r>
            <a:r>
              <a:rPr lang="en-US" dirty="0"/>
              <a:t>Victor D. </a:t>
            </a:r>
            <a:r>
              <a:rPr lang="en-US" dirty="0" smtClean="0"/>
              <a:t>Brenner</a:t>
            </a:r>
          </a:p>
          <a:p>
            <a:pPr lvl="2"/>
            <a:r>
              <a:rPr lang="en-US" dirty="0" smtClean="0"/>
              <a:t>VDB is on </a:t>
            </a:r>
            <a:r>
              <a:rPr lang="en-US" dirty="0"/>
              <a:t>the rim, </a:t>
            </a:r>
            <a:r>
              <a:rPr lang="en-US" dirty="0" smtClean="0"/>
              <a:t>just under </a:t>
            </a:r>
            <a:r>
              <a:rPr lang="en-US" dirty="0"/>
              <a:t>the shoulder of Lincoln.</a:t>
            </a:r>
          </a:p>
          <a:p>
            <a:pPr lvl="1"/>
            <a:r>
              <a:rPr lang="en-US" b="1" dirty="0"/>
              <a:t>Reverse</a:t>
            </a:r>
            <a:r>
              <a:rPr lang="en-US" dirty="0"/>
              <a:t> </a:t>
            </a:r>
            <a:r>
              <a:rPr lang="en-US" b="1" dirty="0"/>
              <a:t>Designer: </a:t>
            </a:r>
            <a:r>
              <a:rPr lang="en-US" dirty="0"/>
              <a:t>Frank </a:t>
            </a:r>
            <a:r>
              <a:rPr lang="en-US" dirty="0" err="1" smtClean="0"/>
              <a:t>Gasparro</a:t>
            </a:r>
            <a:endParaRPr lang="en-US" dirty="0" smtClean="0"/>
          </a:p>
          <a:p>
            <a:pPr lvl="2"/>
            <a:r>
              <a:rPr lang="en-US" dirty="0" smtClean="0"/>
              <a:t>FG appears </a:t>
            </a:r>
            <a:r>
              <a:rPr lang="en-US" dirty="0"/>
              <a:t>on the right of the design, near the shrubbery.</a:t>
            </a:r>
          </a:p>
          <a:p>
            <a:endParaRPr lang="en-US" dirty="0"/>
          </a:p>
        </p:txBody>
      </p:sp>
      <p:pic>
        <p:nvPicPr>
          <p:cNvPr id="9" name="Picture 8"/>
          <p:cNvPicPr>
            <a:picLocks noChangeAspect="1"/>
          </p:cNvPicPr>
          <p:nvPr/>
        </p:nvPicPr>
        <p:blipFill>
          <a:blip r:embed="rId2">
            <a:clrChange>
              <a:clrFrom>
                <a:srgbClr val="FFFFFF"/>
              </a:clrFrom>
              <a:clrTo>
                <a:srgbClr val="FFFFFF">
                  <a:alpha val="0"/>
                </a:srgbClr>
              </a:clrTo>
            </a:clrChange>
          </a:blip>
          <a:stretch>
            <a:fillRect/>
          </a:stretch>
        </p:blipFill>
        <p:spPr>
          <a:xfrm>
            <a:off x="91440" y="1725168"/>
            <a:ext cx="2057400" cy="2076450"/>
          </a:xfrm>
          <a:prstGeom prst="rect">
            <a:avLst/>
          </a:prstGeom>
        </p:spPr>
      </p:pic>
      <p:pic>
        <p:nvPicPr>
          <p:cNvPr id="10" name="Picture 9"/>
          <p:cNvPicPr>
            <a:picLocks noChangeAspect="1"/>
          </p:cNvPicPr>
          <p:nvPr/>
        </p:nvPicPr>
        <p:blipFill>
          <a:blip r:embed="rId3">
            <a:clrChange>
              <a:clrFrom>
                <a:srgbClr val="FFFFFF"/>
              </a:clrFrom>
              <a:clrTo>
                <a:srgbClr val="FFFFFF">
                  <a:alpha val="0"/>
                </a:srgbClr>
              </a:clrTo>
            </a:clrChange>
          </a:blip>
          <a:stretch>
            <a:fillRect/>
          </a:stretch>
        </p:blipFill>
        <p:spPr>
          <a:xfrm>
            <a:off x="100584" y="3881090"/>
            <a:ext cx="2057400" cy="2057400"/>
          </a:xfrm>
          <a:prstGeom prst="rect">
            <a:avLst/>
          </a:prstGeom>
        </p:spPr>
      </p:pic>
    </p:spTree>
    <p:extLst>
      <p:ext uri="{BB962C8B-B14F-4D97-AF65-F5344CB8AC3E}">
        <p14:creationId xmlns:p14="http://schemas.microsoft.com/office/powerpoint/2010/main" val="2742770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152400"/>
            <a:ext cx="5720184" cy="1143000"/>
          </a:xfrm>
        </p:spPr>
        <p:txBody>
          <a:bodyPr/>
          <a:lstStyle/>
          <a:p>
            <a:r>
              <a:rPr lang="en-US" dirty="0" smtClean="0"/>
              <a:t>One Cent: 2010-Present </a:t>
            </a:r>
            <a:endParaRPr lang="en-US" dirty="0"/>
          </a:p>
        </p:txBody>
      </p:sp>
      <p:sp>
        <p:nvSpPr>
          <p:cNvPr id="3" name="Content Placeholder 2"/>
          <p:cNvSpPr>
            <a:spLocks noGrp="1"/>
          </p:cNvSpPr>
          <p:nvPr>
            <p:ph idx="1"/>
          </p:nvPr>
        </p:nvSpPr>
        <p:spPr>
          <a:xfrm>
            <a:off x="2133600" y="990600"/>
            <a:ext cx="6710784" cy="5715000"/>
          </a:xfrm>
        </p:spPr>
        <p:txBody>
          <a:bodyPr>
            <a:normAutofit fontScale="70000" lnSpcReduction="20000"/>
          </a:bodyPr>
          <a:lstStyle/>
          <a:p>
            <a:r>
              <a:rPr lang="en-US" b="1" dirty="0"/>
              <a:t>Characteristics</a:t>
            </a:r>
          </a:p>
          <a:p>
            <a:pPr lvl="1"/>
            <a:r>
              <a:rPr lang="en-US" b="1" dirty="0"/>
              <a:t>Obverse (heads):</a:t>
            </a:r>
            <a:r>
              <a:rPr lang="en-US" dirty="0"/>
              <a:t> Shows the familiar likeness of President Abraham Lincoln featured since 1909.</a:t>
            </a:r>
          </a:p>
          <a:p>
            <a:pPr lvl="1"/>
            <a:r>
              <a:rPr lang="en-US" b="1" dirty="0"/>
              <a:t>Reverse (tails):</a:t>
            </a:r>
            <a:r>
              <a:rPr lang="en-US" dirty="0"/>
              <a:t> First issued in 2010 and emblematic of Lincoln’s preservation of the United States as a single and united country. It features a union shield with 13 vertical stripes and our national motto in a horizontal bar above. A banner drapes across the front.</a:t>
            </a:r>
          </a:p>
          <a:p>
            <a:pPr lvl="1"/>
            <a:r>
              <a:rPr lang="en-US" b="1" dirty="0"/>
              <a:t>Obverse Inscriptions</a:t>
            </a:r>
          </a:p>
          <a:p>
            <a:pPr lvl="2"/>
            <a:r>
              <a:rPr lang="en-US" dirty="0"/>
              <a:t>LIBERTY</a:t>
            </a:r>
          </a:p>
          <a:p>
            <a:pPr lvl="2"/>
            <a:r>
              <a:rPr lang="en-US" dirty="0"/>
              <a:t>IN GOD WE TRUST</a:t>
            </a:r>
          </a:p>
          <a:p>
            <a:pPr lvl="2"/>
            <a:r>
              <a:rPr lang="en-US" dirty="0"/>
              <a:t>Year</a:t>
            </a:r>
          </a:p>
          <a:p>
            <a:pPr lvl="1"/>
            <a:r>
              <a:rPr lang="en-US" b="1" dirty="0"/>
              <a:t>Reverse Inscriptions</a:t>
            </a:r>
          </a:p>
          <a:p>
            <a:pPr lvl="2"/>
            <a:r>
              <a:rPr lang="en-US" dirty="0"/>
              <a:t>UNITED STATES OF AMERICA</a:t>
            </a:r>
          </a:p>
          <a:p>
            <a:pPr lvl="2"/>
            <a:r>
              <a:rPr lang="en-US" dirty="0"/>
              <a:t>E PLURIBUS UNUM</a:t>
            </a:r>
          </a:p>
          <a:p>
            <a:pPr lvl="2"/>
            <a:r>
              <a:rPr lang="en-US" dirty="0"/>
              <a:t>ONE CENT</a:t>
            </a:r>
          </a:p>
          <a:p>
            <a:pPr lvl="1"/>
            <a:r>
              <a:rPr lang="en-US" b="1" dirty="0"/>
              <a:t>Mint and Mint Mark</a:t>
            </a:r>
          </a:p>
          <a:p>
            <a:pPr lvl="2"/>
            <a:r>
              <a:rPr lang="en-US" dirty="0"/>
              <a:t>Denver</a:t>
            </a:r>
          </a:p>
          <a:p>
            <a:pPr lvl="2"/>
            <a:r>
              <a:rPr lang="en-US" dirty="0"/>
              <a:t>Philadelphia</a:t>
            </a:r>
          </a:p>
          <a:p>
            <a:pPr lvl="1"/>
            <a:r>
              <a:rPr lang="en-US" b="1" dirty="0"/>
              <a:t>Artist Information</a:t>
            </a:r>
          </a:p>
          <a:p>
            <a:pPr lvl="2"/>
            <a:r>
              <a:rPr lang="en-US" b="1" dirty="0"/>
              <a:t>Obverse</a:t>
            </a:r>
            <a:r>
              <a:rPr lang="en-US" dirty="0"/>
              <a:t> </a:t>
            </a:r>
            <a:r>
              <a:rPr lang="en-US" b="1" dirty="0"/>
              <a:t>Designer: </a:t>
            </a:r>
            <a:r>
              <a:rPr lang="en-US" dirty="0"/>
              <a:t>Victor D. Brenner</a:t>
            </a:r>
          </a:p>
          <a:p>
            <a:pPr lvl="2"/>
            <a:r>
              <a:rPr lang="en-US" b="1" dirty="0"/>
              <a:t>Reverse</a:t>
            </a:r>
            <a:r>
              <a:rPr lang="en-US" dirty="0"/>
              <a:t> </a:t>
            </a:r>
            <a:r>
              <a:rPr lang="en-US" b="1" dirty="0"/>
              <a:t>Sculptor: </a:t>
            </a:r>
            <a:r>
              <a:rPr lang="en-US" dirty="0"/>
              <a:t>Joseph </a:t>
            </a:r>
            <a:r>
              <a:rPr lang="en-US" dirty="0" err="1"/>
              <a:t>Menna</a:t>
            </a:r>
            <a:r>
              <a:rPr lang="en-US" dirty="0"/>
              <a:t>, </a:t>
            </a:r>
            <a:r>
              <a:rPr lang="en-US" dirty="0" err="1"/>
              <a:t>Medallic</a:t>
            </a:r>
            <a:r>
              <a:rPr lang="en-US" dirty="0"/>
              <a:t> Artist</a:t>
            </a:r>
          </a:p>
          <a:p>
            <a:pPr lvl="2"/>
            <a:r>
              <a:rPr lang="en-US" b="1" dirty="0"/>
              <a:t>Designer: </a:t>
            </a:r>
            <a:r>
              <a:rPr lang="en-US" dirty="0"/>
              <a:t>Lyndall Bass</a:t>
            </a:r>
          </a:p>
          <a:p>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76200" y="1862316"/>
            <a:ext cx="2057400" cy="2057400"/>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76200" y="3945914"/>
            <a:ext cx="2057400" cy="2057400"/>
          </a:xfrm>
          <a:prstGeom prst="rect">
            <a:avLst/>
          </a:prstGeom>
        </p:spPr>
      </p:pic>
    </p:spTree>
    <p:extLst>
      <p:ext uri="{BB962C8B-B14F-4D97-AF65-F5344CB8AC3E}">
        <p14:creationId xmlns:p14="http://schemas.microsoft.com/office/powerpoint/2010/main" val="2152763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a:t>
            </a:r>
            <a:endParaRPr lang="en-US" dirty="0"/>
          </a:p>
        </p:txBody>
      </p:sp>
      <p:sp>
        <p:nvSpPr>
          <p:cNvPr id="5" name="TextBox 4"/>
          <p:cNvSpPr txBox="1"/>
          <p:nvPr/>
        </p:nvSpPr>
        <p:spPr>
          <a:xfrm>
            <a:off x="2775028" y="5739526"/>
            <a:ext cx="1447800" cy="400110"/>
          </a:xfrm>
          <a:prstGeom prst="rect">
            <a:avLst/>
          </a:prstGeom>
          <a:noFill/>
        </p:spPr>
        <p:txBody>
          <a:bodyPr wrap="square" rtlCol="0">
            <a:spAutoFit/>
          </a:bodyPr>
          <a:lstStyle/>
          <a:p>
            <a:r>
              <a:rPr lang="en-US" sz="2000" b="1" dirty="0" smtClean="0"/>
              <a:t>Mint Mark</a:t>
            </a:r>
            <a:endParaRPr lang="en-US" sz="2000" b="1" dirty="0"/>
          </a:p>
        </p:txBody>
      </p:sp>
      <p:sp>
        <p:nvSpPr>
          <p:cNvPr id="6" name="TextBox 5"/>
          <p:cNvSpPr txBox="1"/>
          <p:nvPr/>
        </p:nvSpPr>
        <p:spPr>
          <a:xfrm>
            <a:off x="5029200" y="5745809"/>
            <a:ext cx="1905000" cy="400110"/>
          </a:xfrm>
          <a:prstGeom prst="rect">
            <a:avLst/>
          </a:prstGeom>
          <a:noFill/>
        </p:spPr>
        <p:txBody>
          <a:bodyPr wrap="square" rtlCol="0">
            <a:spAutoFit/>
          </a:bodyPr>
          <a:lstStyle/>
          <a:p>
            <a:r>
              <a:rPr lang="en-US" sz="2000" b="1" dirty="0" smtClean="0"/>
              <a:t>Designer Initials</a:t>
            </a:r>
            <a:endParaRPr lang="en-US" sz="2000" b="1" dirty="0"/>
          </a:p>
        </p:txBody>
      </p:sp>
      <p:pic>
        <p:nvPicPr>
          <p:cNvPr id="8" name="Content Placeholder 7"/>
          <p:cNvPicPr>
            <a:picLocks noGrp="1" noChangeAspect="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00" y="1752600"/>
            <a:ext cx="6710363" cy="3386636"/>
          </a:xfrm>
        </p:spPr>
      </p:pic>
      <p:cxnSp>
        <p:nvCxnSpPr>
          <p:cNvPr id="10" name="Straight Arrow Connector 9"/>
          <p:cNvCxnSpPr>
            <a:stCxn id="5" idx="0"/>
          </p:cNvCxnSpPr>
          <p:nvPr/>
        </p:nvCxnSpPr>
        <p:spPr>
          <a:xfrm flipH="1" flipV="1">
            <a:off x="3331480" y="4349312"/>
            <a:ext cx="167448" cy="13902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5105400" y="4343400"/>
            <a:ext cx="762000" cy="14024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867400" y="4445429"/>
            <a:ext cx="723900" cy="13262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28742" y="5750845"/>
            <a:ext cx="1905000" cy="400110"/>
          </a:xfrm>
          <a:prstGeom prst="rect">
            <a:avLst/>
          </a:prstGeom>
          <a:noFill/>
        </p:spPr>
        <p:txBody>
          <a:bodyPr wrap="square" rtlCol="0">
            <a:spAutoFit/>
          </a:bodyPr>
          <a:lstStyle/>
          <a:p>
            <a:r>
              <a:rPr lang="en-US" sz="2000" b="1" dirty="0" smtClean="0"/>
              <a:t>Designer Initials</a:t>
            </a:r>
            <a:endParaRPr lang="en-US" sz="2000" b="1" dirty="0"/>
          </a:p>
        </p:txBody>
      </p:sp>
      <p:cxnSp>
        <p:nvCxnSpPr>
          <p:cNvPr id="18" name="Straight Arrow Connector 17"/>
          <p:cNvCxnSpPr/>
          <p:nvPr/>
        </p:nvCxnSpPr>
        <p:spPr>
          <a:xfrm flipV="1">
            <a:off x="1473713" y="4800600"/>
            <a:ext cx="382521" cy="9144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0944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164592"/>
            <a:ext cx="5867400" cy="1143000"/>
          </a:xfrm>
        </p:spPr>
        <p:txBody>
          <a:bodyPr/>
          <a:lstStyle/>
          <a:p>
            <a:r>
              <a:rPr lang="en-US" dirty="0" smtClean="0"/>
              <a:t>One Cent: 2009 </a:t>
            </a:r>
            <a:endParaRPr lang="en-US" dirty="0"/>
          </a:p>
        </p:txBody>
      </p:sp>
      <p:sp>
        <p:nvSpPr>
          <p:cNvPr id="3" name="Content Placeholder 2"/>
          <p:cNvSpPr>
            <a:spLocks noGrp="1"/>
          </p:cNvSpPr>
          <p:nvPr>
            <p:ph idx="1"/>
          </p:nvPr>
        </p:nvSpPr>
        <p:spPr>
          <a:xfrm>
            <a:off x="2133600" y="1143000"/>
            <a:ext cx="6710784" cy="5562600"/>
          </a:xfrm>
        </p:spPr>
        <p:txBody>
          <a:bodyPr>
            <a:normAutofit fontScale="77500" lnSpcReduction="20000"/>
          </a:bodyPr>
          <a:lstStyle/>
          <a:p>
            <a:r>
              <a:rPr lang="en-US" b="1" dirty="0"/>
              <a:t>Lincoln Bicentennial One Cent Program</a:t>
            </a:r>
          </a:p>
          <a:p>
            <a:pPr lvl="1"/>
            <a:r>
              <a:rPr lang="en-US" dirty="0"/>
              <a:t>In 2009, the United States Mint issued four different pennies as part of the Lincoln Bicentennial One Cent Program. The program recognized not only of the 200th anniversary of Abraham Lincoln’s birth, but also the 100th anniversary of the Lincoln cent, first appearing in 1909. The themes on the reverses represent the four major aspects of Lincoln’s life:</a:t>
            </a:r>
          </a:p>
          <a:p>
            <a:pPr lvl="2"/>
            <a:r>
              <a:rPr lang="en-US" dirty="0"/>
              <a:t>Birth and Early Childhood in Kentucky (1809-1816)</a:t>
            </a:r>
          </a:p>
          <a:p>
            <a:pPr lvl="2"/>
            <a:r>
              <a:rPr lang="en-US" dirty="0"/>
              <a:t>Formative Years in Indiana (1816-1830)</a:t>
            </a:r>
          </a:p>
          <a:p>
            <a:pPr lvl="2"/>
            <a:r>
              <a:rPr lang="en-US" dirty="0"/>
              <a:t>Professional Life in Illinois (1830-1861)</a:t>
            </a:r>
          </a:p>
          <a:p>
            <a:pPr lvl="2"/>
            <a:r>
              <a:rPr lang="en-US" dirty="0"/>
              <a:t>Presidency in Washington, DC (1861-1865)</a:t>
            </a:r>
          </a:p>
          <a:p>
            <a:pPr lvl="1"/>
            <a:r>
              <a:rPr lang="en-US" dirty="0"/>
              <a:t>The circulating version of these coins uses the same metal content as other modern cents (2.5 percent copper, the rest zinc). The uncirculated version contains the metals used in the original 1909 cent (95 percent copper, 5 percent tin and zinc).</a:t>
            </a:r>
          </a:p>
          <a:p>
            <a:pPr lvl="1"/>
            <a:r>
              <a:rPr lang="en-US" dirty="0"/>
              <a:t>After the program ended, the design on the back of the one-cent coin changed to represent the unity of the states, which President Lincoln worked so hard to restore and preserve.</a:t>
            </a:r>
          </a:p>
          <a:p>
            <a:endParaRPr lang="en-US" dirty="0"/>
          </a:p>
        </p:txBody>
      </p:sp>
      <p:pic>
        <p:nvPicPr>
          <p:cNvPr id="4" name="Picture 3"/>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04800" y="164592"/>
            <a:ext cx="1588008" cy="1588008"/>
          </a:xfrm>
          <a:prstGeom prst="rect">
            <a:avLst/>
          </a:prstGeom>
        </p:spPr>
      </p:pic>
      <p:pic>
        <p:nvPicPr>
          <p:cNvPr id="5" name="Picture 4"/>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95656" y="1790990"/>
            <a:ext cx="1597152" cy="1597152"/>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3426532"/>
            <a:ext cx="1588008" cy="1588008"/>
          </a:xfrm>
          <a:prstGeom prst="rect">
            <a:avLst/>
          </a:prstGeom>
        </p:spPr>
      </p:pic>
      <p:pic>
        <p:nvPicPr>
          <p:cNvPr id="7" name="Picture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7848" y="5052930"/>
            <a:ext cx="1588662" cy="1588662"/>
          </a:xfrm>
          <a:prstGeom prst="rect">
            <a:avLst/>
          </a:prstGeom>
        </p:spPr>
      </p:pic>
    </p:spTree>
    <p:extLst>
      <p:ext uri="{BB962C8B-B14F-4D97-AF65-F5344CB8AC3E}">
        <p14:creationId xmlns:p14="http://schemas.microsoft.com/office/powerpoint/2010/main" val="1588330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000" dirty="0" smtClean="0"/>
              <a:t>Coin Collecting </a:t>
            </a:r>
            <a:br>
              <a:rPr lang="en-US" sz="3000" dirty="0" smtClean="0"/>
            </a:br>
            <a:r>
              <a:rPr lang="en-US" sz="3000" dirty="0" smtClean="0"/>
              <a:t>Merit Badge Requirements</a:t>
            </a:r>
            <a:endParaRPr lang="en-US" sz="3000" dirty="0"/>
          </a:p>
        </p:txBody>
      </p:sp>
      <p:sp>
        <p:nvSpPr>
          <p:cNvPr id="3" name="Content Placeholder 2"/>
          <p:cNvSpPr>
            <a:spLocks noGrp="1"/>
          </p:cNvSpPr>
          <p:nvPr>
            <p:ph idx="1"/>
          </p:nvPr>
        </p:nvSpPr>
        <p:spPr>
          <a:xfrm>
            <a:off x="448965" y="1443835"/>
            <a:ext cx="8229600" cy="4347365"/>
          </a:xfrm>
        </p:spPr>
        <p:txBody>
          <a:bodyPr>
            <a:normAutofit fontScale="62500" lnSpcReduction="20000"/>
          </a:bodyPr>
          <a:lstStyle/>
          <a:p>
            <a:pPr marL="514350" indent="-514350">
              <a:buFont typeface="+mj-lt"/>
              <a:buAutoNum type="arabicPeriod" startAt="4"/>
            </a:pPr>
            <a:r>
              <a:rPr lang="en-US" dirty="0"/>
              <a:t>Do each of the following and explain to your counselor the design features, designer name, designer initials, and where to find them for each item:</a:t>
            </a:r>
          </a:p>
          <a:p>
            <a:pPr marL="914400" lvl="1" indent="-514350">
              <a:buFont typeface="+mj-lt"/>
              <a:buAutoNum type="alphaLcPeriod"/>
            </a:pPr>
            <a:r>
              <a:rPr lang="en-US" dirty="0"/>
              <a:t>Collect a one-cent coin from the year group: 1959-2008 (that is, dated between 1959 and 2008) and a one-cent coin from the year group 2010-present. Explain how and why the one-cent coins issued in 2009 were different from either of the other two year groups.</a:t>
            </a:r>
          </a:p>
          <a:p>
            <a:pPr marL="914400" lvl="1" indent="-514350">
              <a:buFont typeface="+mj-lt"/>
              <a:buAutoNum type="alphaLcPeriod"/>
            </a:pPr>
            <a:r>
              <a:rPr lang="en-US" dirty="0"/>
              <a:t>Collect two five-cent coins, one from each of these year groups: 1959- 2003 and 2006-present. Explain how and why the five-cent coins issued in 2004-2005 were different from either of the other two year groups.</a:t>
            </a:r>
          </a:p>
          <a:p>
            <a:pPr marL="914400" lvl="1" indent="-514350">
              <a:buFont typeface="+mj-lt"/>
              <a:buAutoNum type="alphaLcPeriod"/>
            </a:pPr>
            <a:r>
              <a:rPr lang="en-US" dirty="0"/>
              <a:t>Collect a ten-cent coin from 1965-present.</a:t>
            </a:r>
          </a:p>
          <a:p>
            <a:pPr marL="914400" lvl="1" indent="-514350">
              <a:buFont typeface="+mj-lt"/>
              <a:buAutoNum type="alphaLcPeriod"/>
            </a:pPr>
            <a:r>
              <a:rPr lang="en-US" dirty="0"/>
              <a:t>Collect a twenty-five-cent coin from 1965-1998, two examples from the 50-State Quarter®/territories Program 1999-2009, two designs from the America the Beautiful® program 2012-2021 and two designs from the American Woman Quarter® program (2022-2024). Explain the purpose of each of those programs.</a:t>
            </a:r>
          </a:p>
          <a:p>
            <a:pPr marL="914400" lvl="1" indent="-514350">
              <a:buFont typeface="+mj-lt"/>
              <a:buAutoNum type="alphaLcPeriod"/>
            </a:pPr>
            <a:r>
              <a:rPr lang="en-US" dirty="0"/>
              <a:t>Collect a half dollar coin from 1965-present.</a:t>
            </a:r>
          </a:p>
          <a:p>
            <a:pPr marL="914400" lvl="1" indent="-514350">
              <a:buFont typeface="+mj-lt"/>
              <a:buAutoNum type="alphaLcPeriod"/>
            </a:pPr>
            <a:r>
              <a:rPr lang="en-US" dirty="0"/>
              <a:t>Collect a dollar coin from each of these design groups: Susan B. Anthony 1979-81, Sacagawea 1990-2005, U.S. Presidents 2000-2014</a:t>
            </a:r>
            <a:r>
              <a:rPr lang="en-US" dirty="0" smtClean="0"/>
              <a:t>.</a:t>
            </a:r>
            <a:endParaRPr lang="en-US" dirty="0" smtClean="0"/>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543800" y="252905"/>
            <a:ext cx="927227" cy="933450"/>
          </a:xfrm>
          <a:prstGeom prst="rect">
            <a:avLst/>
          </a:prstGeom>
        </p:spPr>
      </p:pic>
    </p:spTree>
    <p:extLst>
      <p:ext uri="{BB962C8B-B14F-4D97-AF65-F5344CB8AC3E}">
        <p14:creationId xmlns:p14="http://schemas.microsoft.com/office/powerpoint/2010/main" val="1993509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Cent: 1959-2003 </a:t>
            </a:r>
            <a:endParaRPr lang="en-US" dirty="0"/>
          </a:p>
        </p:txBody>
      </p:sp>
      <p:sp>
        <p:nvSpPr>
          <p:cNvPr id="3" name="Content Placeholder 2"/>
          <p:cNvSpPr>
            <a:spLocks noGrp="1"/>
          </p:cNvSpPr>
          <p:nvPr>
            <p:ph idx="1"/>
          </p:nvPr>
        </p:nvSpPr>
        <p:spPr>
          <a:xfrm>
            <a:off x="3048000" y="1778798"/>
            <a:ext cx="5796384" cy="4275740"/>
          </a:xfrm>
        </p:spPr>
        <p:txBody>
          <a:bodyPr/>
          <a:lstStyle/>
          <a:p>
            <a:r>
              <a:rPr lang="en-US" dirty="0"/>
              <a:t>Jefferson took his place on the obverse of the nickel in 1938 with Monticello, his Virginia home, on the reverse. </a:t>
            </a:r>
            <a:endParaRPr lang="en-US" dirty="0" smtClean="0"/>
          </a:p>
          <a:p>
            <a:r>
              <a:rPr lang="en-US" dirty="0" smtClean="0"/>
              <a:t>These </a:t>
            </a:r>
            <a:r>
              <a:rPr lang="en-US" dirty="0"/>
              <a:t>designs, both by Felix </a:t>
            </a:r>
            <a:r>
              <a:rPr lang="en-US" dirty="0" err="1"/>
              <a:t>Schlag</a:t>
            </a:r>
            <a:r>
              <a:rPr lang="en-US" dirty="0"/>
              <a:t>, continued until 2003</a:t>
            </a:r>
            <a:r>
              <a:rPr lang="en-US" dirty="0" smtClean="0"/>
              <a:t>.</a:t>
            </a:r>
          </a:p>
          <a:p>
            <a:pPr lvl="1"/>
            <a:r>
              <a:rPr lang="en-US" dirty="0" smtClean="0"/>
              <a:t>His initials are under Jefferson’s shoulder on the obverse side.</a:t>
            </a:r>
            <a:endParaRPr lang="en-US" dirty="0"/>
          </a:p>
        </p:txBody>
      </p:sp>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0725"/>
          <a:stretch/>
        </p:blipFill>
        <p:spPr>
          <a:xfrm>
            <a:off x="182880" y="1360898"/>
            <a:ext cx="2529840" cy="2567044"/>
          </a:xfrm>
          <a:prstGeom prst="rect">
            <a:avLst/>
          </a:prstGeom>
        </p:spPr>
      </p:pic>
      <p:pic>
        <p:nvPicPr>
          <p:cNvPr id="5" name="Picture 4"/>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9275"/>
          <a:stretch/>
        </p:blipFill>
        <p:spPr>
          <a:xfrm>
            <a:off x="185928" y="4075276"/>
            <a:ext cx="2526792" cy="2490695"/>
          </a:xfrm>
          <a:prstGeom prst="rect">
            <a:avLst/>
          </a:prstGeom>
        </p:spPr>
      </p:pic>
      <p:cxnSp>
        <p:nvCxnSpPr>
          <p:cNvPr id="7" name="Straight Arrow Connector 6"/>
          <p:cNvCxnSpPr/>
          <p:nvPr/>
        </p:nvCxnSpPr>
        <p:spPr>
          <a:xfrm flipH="1" flipV="1">
            <a:off x="1905000" y="3738552"/>
            <a:ext cx="1600200" cy="9858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599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43840"/>
            <a:ext cx="6172200" cy="1143000"/>
          </a:xfrm>
        </p:spPr>
        <p:txBody>
          <a:bodyPr/>
          <a:lstStyle/>
          <a:p>
            <a:r>
              <a:rPr lang="en-US" dirty="0" smtClean="0"/>
              <a:t>Five Cent: 2006-Present </a:t>
            </a:r>
            <a:endParaRPr lang="en-US" dirty="0"/>
          </a:p>
        </p:txBody>
      </p:sp>
      <p:sp>
        <p:nvSpPr>
          <p:cNvPr id="3" name="Content Placeholder 2"/>
          <p:cNvSpPr>
            <a:spLocks noGrp="1"/>
          </p:cNvSpPr>
          <p:nvPr>
            <p:ph idx="1"/>
          </p:nvPr>
        </p:nvSpPr>
        <p:spPr>
          <a:xfrm>
            <a:off x="2133600" y="1143000"/>
            <a:ext cx="6710784" cy="5715000"/>
          </a:xfrm>
        </p:spPr>
        <p:txBody>
          <a:bodyPr>
            <a:normAutofit fontScale="62500" lnSpcReduction="20000"/>
          </a:bodyPr>
          <a:lstStyle/>
          <a:p>
            <a:r>
              <a:rPr lang="en-US" dirty="0"/>
              <a:t>The “Return to Monticello” theme is the current design of the U.S. five-cent coin. The U.S. Mint first issued this design in 2006. </a:t>
            </a:r>
            <a:endParaRPr lang="en-US" dirty="0" smtClean="0"/>
          </a:p>
          <a:p>
            <a:r>
              <a:rPr lang="en-US" b="1" dirty="0" smtClean="0"/>
              <a:t>Characteristics</a:t>
            </a:r>
            <a:endParaRPr lang="en-US" b="1" dirty="0"/>
          </a:p>
          <a:p>
            <a:pPr lvl="1"/>
            <a:r>
              <a:rPr lang="en-US" b="1" dirty="0"/>
              <a:t>Obverse (heads):</a:t>
            </a:r>
            <a:r>
              <a:rPr lang="en-US" dirty="0"/>
              <a:t> Shows, since 2006, the Thomas Jefferson likeness based on a Rembrandt Peale portrait completed in 1800. Peale’s portrait was the basis for most of the images of Jefferson made during his lifetime.</a:t>
            </a:r>
          </a:p>
          <a:p>
            <a:pPr lvl="1"/>
            <a:r>
              <a:rPr lang="en-US" b="1" dirty="0"/>
              <a:t>Reverse (tails):</a:t>
            </a:r>
            <a:r>
              <a:rPr lang="en-US" dirty="0"/>
              <a:t> Features the classic rendition of </a:t>
            </a:r>
            <a:r>
              <a:rPr lang="en-US" dirty="0" smtClean="0"/>
              <a:t>Monticello</a:t>
            </a:r>
            <a:endParaRPr lang="en-US" dirty="0"/>
          </a:p>
          <a:p>
            <a:pPr lvl="1"/>
            <a:r>
              <a:rPr lang="en-US" b="1" dirty="0"/>
              <a:t>Obverse Inscriptions</a:t>
            </a:r>
          </a:p>
          <a:p>
            <a:pPr lvl="2"/>
            <a:r>
              <a:rPr lang="en-US" dirty="0"/>
              <a:t>IN GOD WE TRUST</a:t>
            </a:r>
          </a:p>
          <a:p>
            <a:pPr lvl="2"/>
            <a:r>
              <a:rPr lang="en-US" dirty="0"/>
              <a:t>LIBERTY (in cursive, based on Jefferson's handwriting)</a:t>
            </a:r>
          </a:p>
          <a:p>
            <a:pPr lvl="2"/>
            <a:r>
              <a:rPr lang="en-US" dirty="0"/>
              <a:t>Year</a:t>
            </a:r>
          </a:p>
          <a:p>
            <a:pPr lvl="1"/>
            <a:r>
              <a:rPr lang="en-US" b="1" dirty="0"/>
              <a:t>Reverse Inscriptions</a:t>
            </a:r>
          </a:p>
          <a:p>
            <a:pPr lvl="2"/>
            <a:r>
              <a:rPr lang="en-US" dirty="0"/>
              <a:t>UNITED STATES OF AMERICA</a:t>
            </a:r>
          </a:p>
          <a:p>
            <a:pPr lvl="2"/>
            <a:r>
              <a:rPr lang="en-US" dirty="0"/>
              <a:t>E PLURIBUS UNUM</a:t>
            </a:r>
          </a:p>
          <a:p>
            <a:pPr lvl="2"/>
            <a:r>
              <a:rPr lang="en-US" dirty="0"/>
              <a:t>FIVE CENTS</a:t>
            </a:r>
          </a:p>
          <a:p>
            <a:pPr lvl="2"/>
            <a:r>
              <a:rPr lang="en-US" dirty="0"/>
              <a:t>MONTICELLO</a:t>
            </a:r>
          </a:p>
          <a:p>
            <a:pPr lvl="1"/>
            <a:r>
              <a:rPr lang="en-US" b="1" dirty="0"/>
              <a:t>Mint and Mint Mark</a:t>
            </a:r>
          </a:p>
          <a:p>
            <a:pPr lvl="2"/>
            <a:r>
              <a:rPr lang="en-US" dirty="0"/>
              <a:t>Denver</a:t>
            </a:r>
          </a:p>
          <a:p>
            <a:pPr lvl="2"/>
            <a:r>
              <a:rPr lang="en-US" dirty="0"/>
              <a:t>Philadelphia</a:t>
            </a:r>
          </a:p>
          <a:p>
            <a:pPr lvl="2"/>
            <a:r>
              <a:rPr lang="en-US" dirty="0"/>
              <a:t>San Francisco</a:t>
            </a:r>
          </a:p>
          <a:p>
            <a:pPr lvl="1"/>
            <a:r>
              <a:rPr lang="en-US" b="1" dirty="0"/>
              <a:t>Artist Information</a:t>
            </a:r>
          </a:p>
          <a:p>
            <a:pPr lvl="2"/>
            <a:r>
              <a:rPr lang="en-US" b="1" dirty="0"/>
              <a:t>Obverse</a:t>
            </a:r>
            <a:r>
              <a:rPr lang="en-US" dirty="0"/>
              <a:t> </a:t>
            </a:r>
            <a:r>
              <a:rPr lang="en-US" b="1" dirty="0"/>
              <a:t>Sculptor: </a:t>
            </a:r>
            <a:r>
              <a:rPr lang="en-US" dirty="0"/>
              <a:t>Donna Weaver, Sculptor-Engraver</a:t>
            </a:r>
          </a:p>
          <a:p>
            <a:pPr lvl="2"/>
            <a:r>
              <a:rPr lang="en-US" b="1" dirty="0"/>
              <a:t>Designer: </a:t>
            </a:r>
            <a:r>
              <a:rPr lang="en-US" dirty="0"/>
              <a:t>Jamie </a:t>
            </a:r>
            <a:r>
              <a:rPr lang="en-US" dirty="0" err="1"/>
              <a:t>Franki</a:t>
            </a:r>
            <a:r>
              <a:rPr lang="en-US" dirty="0"/>
              <a:t>, Artistic Infusion Program</a:t>
            </a:r>
          </a:p>
          <a:p>
            <a:pPr lvl="2"/>
            <a:r>
              <a:rPr lang="en-US" b="1" dirty="0"/>
              <a:t>Reverse</a:t>
            </a:r>
            <a:r>
              <a:rPr lang="en-US" dirty="0"/>
              <a:t> </a:t>
            </a:r>
            <a:r>
              <a:rPr lang="en-US" b="1" dirty="0"/>
              <a:t>Designer: </a:t>
            </a:r>
            <a:r>
              <a:rPr lang="en-US" dirty="0"/>
              <a:t>Felix </a:t>
            </a:r>
            <a:r>
              <a:rPr lang="en-US" dirty="0" err="1"/>
              <a:t>Schlag</a:t>
            </a:r>
            <a:endParaRPr lang="en-US" dirty="0"/>
          </a:p>
          <a:p>
            <a:pPr lvl="1"/>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1600200"/>
            <a:ext cx="1905000" cy="1905000"/>
          </a:xfrm>
          <a:prstGeom prst="rect">
            <a:avLst/>
          </a:prstGeom>
        </p:spPr>
      </p:pic>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3558830"/>
            <a:ext cx="1905000" cy="1905000"/>
          </a:xfrm>
          <a:prstGeom prst="rect">
            <a:avLst/>
          </a:prstGeom>
        </p:spPr>
      </p:pic>
    </p:spTree>
    <p:extLst>
      <p:ext uri="{BB962C8B-B14F-4D97-AF65-F5344CB8AC3E}">
        <p14:creationId xmlns:p14="http://schemas.microsoft.com/office/powerpoint/2010/main" val="2905887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Nickel</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720158"/>
            <a:ext cx="3121158" cy="312115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720158"/>
            <a:ext cx="3121158" cy="3121158"/>
          </a:xfrm>
          <a:prstGeom prst="rect">
            <a:avLst/>
          </a:prstGeom>
        </p:spPr>
      </p:pic>
      <p:sp>
        <p:nvSpPr>
          <p:cNvPr id="10" name="TextBox 9"/>
          <p:cNvSpPr txBox="1"/>
          <p:nvPr/>
        </p:nvSpPr>
        <p:spPr>
          <a:xfrm>
            <a:off x="2667000" y="5638800"/>
            <a:ext cx="1447800" cy="400110"/>
          </a:xfrm>
          <a:prstGeom prst="rect">
            <a:avLst/>
          </a:prstGeom>
          <a:noFill/>
        </p:spPr>
        <p:txBody>
          <a:bodyPr wrap="square" rtlCol="0">
            <a:spAutoFit/>
          </a:bodyPr>
          <a:lstStyle/>
          <a:p>
            <a:r>
              <a:rPr lang="en-US" sz="2000" b="1" dirty="0" smtClean="0"/>
              <a:t>Mint Mark</a:t>
            </a:r>
            <a:endParaRPr lang="en-US" sz="2000" b="1" dirty="0"/>
          </a:p>
        </p:txBody>
      </p:sp>
      <p:sp>
        <p:nvSpPr>
          <p:cNvPr id="11" name="TextBox 10"/>
          <p:cNvSpPr txBox="1"/>
          <p:nvPr/>
        </p:nvSpPr>
        <p:spPr>
          <a:xfrm>
            <a:off x="5484879" y="5638800"/>
            <a:ext cx="1905000" cy="400110"/>
          </a:xfrm>
          <a:prstGeom prst="rect">
            <a:avLst/>
          </a:prstGeom>
          <a:noFill/>
        </p:spPr>
        <p:txBody>
          <a:bodyPr wrap="square" rtlCol="0">
            <a:spAutoFit/>
          </a:bodyPr>
          <a:lstStyle/>
          <a:p>
            <a:r>
              <a:rPr lang="en-US" sz="2000" b="1" dirty="0" smtClean="0"/>
              <a:t>Designer Initials</a:t>
            </a:r>
            <a:endParaRPr lang="en-US" sz="2000" b="1" dirty="0"/>
          </a:p>
        </p:txBody>
      </p:sp>
      <p:cxnSp>
        <p:nvCxnSpPr>
          <p:cNvPr id="12" name="Straight Arrow Connector 11"/>
          <p:cNvCxnSpPr/>
          <p:nvPr/>
        </p:nvCxnSpPr>
        <p:spPr>
          <a:xfrm flipV="1">
            <a:off x="3276600" y="4572000"/>
            <a:ext cx="76200" cy="1066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321558" y="3505200"/>
            <a:ext cx="1374642" cy="22098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79479" y="5638800"/>
            <a:ext cx="1905000" cy="400110"/>
          </a:xfrm>
          <a:prstGeom prst="rect">
            <a:avLst/>
          </a:prstGeom>
          <a:noFill/>
        </p:spPr>
        <p:txBody>
          <a:bodyPr wrap="square" rtlCol="0">
            <a:spAutoFit/>
          </a:bodyPr>
          <a:lstStyle/>
          <a:p>
            <a:r>
              <a:rPr lang="en-US" sz="2000" b="1" dirty="0" smtClean="0"/>
              <a:t>Designer Initials</a:t>
            </a:r>
            <a:endParaRPr lang="en-US" sz="2000" b="1" dirty="0"/>
          </a:p>
        </p:txBody>
      </p:sp>
      <p:cxnSp>
        <p:nvCxnSpPr>
          <p:cNvPr id="24" name="Straight Arrow Connector 23"/>
          <p:cNvCxnSpPr/>
          <p:nvPr/>
        </p:nvCxnSpPr>
        <p:spPr>
          <a:xfrm flipV="1">
            <a:off x="1216158" y="3962400"/>
            <a:ext cx="382521" cy="17526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322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Cent: 2004-2005 </a:t>
            </a:r>
            <a:endParaRPr lang="en-US" dirty="0"/>
          </a:p>
        </p:txBody>
      </p:sp>
      <p:sp>
        <p:nvSpPr>
          <p:cNvPr id="3" name="Content Placeholder 2"/>
          <p:cNvSpPr>
            <a:spLocks noGrp="1"/>
          </p:cNvSpPr>
          <p:nvPr>
            <p:ph idx="1"/>
          </p:nvPr>
        </p:nvSpPr>
        <p:spPr>
          <a:xfrm>
            <a:off x="680616" y="1746504"/>
            <a:ext cx="6710784" cy="5111496"/>
          </a:xfrm>
        </p:spPr>
        <p:txBody>
          <a:bodyPr>
            <a:normAutofit fontScale="77500" lnSpcReduction="20000"/>
          </a:bodyPr>
          <a:lstStyle/>
          <a:p>
            <a:r>
              <a:rPr lang="en-US" b="1" dirty="0"/>
              <a:t>Westward Journey Nickel Series</a:t>
            </a:r>
          </a:p>
          <a:p>
            <a:pPr lvl="1"/>
            <a:r>
              <a:rPr lang="en-US" dirty="0"/>
              <a:t>In 2004 and 2005, the Jefferson nickel featured four different designs to commemorate the bicentennials of the Louisiana Purchase and the Lewis and Clark expedition. </a:t>
            </a:r>
            <a:endParaRPr lang="en-US" dirty="0" smtClean="0"/>
          </a:p>
          <a:p>
            <a:pPr lvl="1"/>
            <a:r>
              <a:rPr lang="en-US" dirty="0" smtClean="0"/>
              <a:t>The </a:t>
            </a:r>
            <a:r>
              <a:rPr lang="en-US" dirty="0"/>
              <a:t>images were evocative of the historic expedition into the Louisiana Territory. </a:t>
            </a:r>
            <a:endParaRPr lang="en-US" dirty="0" smtClean="0"/>
          </a:p>
          <a:p>
            <a:pPr lvl="1"/>
            <a:r>
              <a:rPr lang="en-US" dirty="0" smtClean="0"/>
              <a:t>The </a:t>
            </a:r>
            <a:r>
              <a:rPr lang="en-US" dirty="0"/>
              <a:t>U.S. Mint began the Westward Journey Nickel Series in 2004 with the release of the “Peace Medal” and “Keelboat” nickels. </a:t>
            </a:r>
            <a:endParaRPr lang="en-US" dirty="0" smtClean="0"/>
          </a:p>
          <a:p>
            <a:pPr lvl="1"/>
            <a:r>
              <a:rPr lang="en-US" dirty="0" smtClean="0"/>
              <a:t>In </a:t>
            </a:r>
            <a:r>
              <a:rPr lang="en-US" dirty="0"/>
              <a:t>2005, a new likeness of Thomas Jefferson appeared on the obverse in recognition of his role in the Louisiana Purchase and commissioning the Lewis and Clark expedition. </a:t>
            </a:r>
            <a:endParaRPr lang="en-US" dirty="0" smtClean="0"/>
          </a:p>
          <a:p>
            <a:pPr lvl="1"/>
            <a:r>
              <a:rPr lang="en-US" dirty="0" smtClean="0"/>
              <a:t>The </a:t>
            </a:r>
            <a:r>
              <a:rPr lang="en-US" dirty="0"/>
              <a:t>“American bison” reverse was representative of the wildlife encountered by the expedition. </a:t>
            </a:r>
            <a:endParaRPr lang="en-US" dirty="0" smtClean="0"/>
          </a:p>
          <a:p>
            <a:pPr lvl="1"/>
            <a:r>
              <a:rPr lang="en-US" dirty="0" smtClean="0"/>
              <a:t>The </a:t>
            </a:r>
            <a:r>
              <a:rPr lang="en-US" dirty="0"/>
              <a:t>second coin of 2005 depicted a scene of the Pacific Ocean, highlighting the expedition’s exultation on believing they had finally reached the Pacific Ocean after many months of travel.</a:t>
            </a:r>
          </a:p>
          <a:p>
            <a:endParaRPr lang="en-US" dirty="0"/>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1400" y="237744"/>
            <a:ext cx="1591056" cy="1591056"/>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146304"/>
            <a:ext cx="1600200" cy="1600200"/>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1400" y="1828800"/>
            <a:ext cx="1591056" cy="1591056"/>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1400" y="3429000"/>
            <a:ext cx="1600200" cy="1600200"/>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1400" y="5047488"/>
            <a:ext cx="1600200" cy="1600200"/>
          </a:xfrm>
          <a:prstGeom prst="rect">
            <a:avLst/>
          </a:prstGeom>
        </p:spPr>
      </p:pic>
    </p:spTree>
    <p:extLst>
      <p:ext uri="{BB962C8B-B14F-4D97-AF65-F5344CB8AC3E}">
        <p14:creationId xmlns:p14="http://schemas.microsoft.com/office/powerpoint/2010/main" val="1912685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4384"/>
            <a:ext cx="5791200" cy="1143000"/>
          </a:xfrm>
        </p:spPr>
        <p:txBody>
          <a:bodyPr/>
          <a:lstStyle/>
          <a:p>
            <a:r>
              <a:rPr lang="en-US" dirty="0" smtClean="0"/>
              <a:t>Ten Cent: 1965-Present </a:t>
            </a:r>
            <a:endParaRPr lang="en-US" dirty="0"/>
          </a:p>
        </p:txBody>
      </p:sp>
      <p:sp>
        <p:nvSpPr>
          <p:cNvPr id="3" name="Content Placeholder 2"/>
          <p:cNvSpPr>
            <a:spLocks noGrp="1"/>
          </p:cNvSpPr>
          <p:nvPr>
            <p:ph idx="1"/>
          </p:nvPr>
        </p:nvSpPr>
        <p:spPr>
          <a:xfrm>
            <a:off x="2133600" y="914400"/>
            <a:ext cx="6934200" cy="5943600"/>
          </a:xfrm>
        </p:spPr>
        <p:txBody>
          <a:bodyPr>
            <a:normAutofit fontScale="70000" lnSpcReduction="20000"/>
          </a:bodyPr>
          <a:lstStyle/>
          <a:p>
            <a:r>
              <a:rPr lang="en-US" dirty="0"/>
              <a:t>The “Roosevelt” theme is the current design of the U.S. 10-cent coin. The U.S. Mint first issued this design in 1946, soon after the death of President Franklin D. Roosevelt. </a:t>
            </a:r>
            <a:endParaRPr lang="en-US" dirty="0" smtClean="0"/>
          </a:p>
          <a:p>
            <a:r>
              <a:rPr lang="en-US" b="1" dirty="0" smtClean="0"/>
              <a:t>Characteristics</a:t>
            </a:r>
            <a:endParaRPr lang="en-US" b="1" dirty="0"/>
          </a:p>
          <a:p>
            <a:pPr lvl="1"/>
            <a:r>
              <a:rPr lang="en-US" b="1" dirty="0"/>
              <a:t>Obverse (heads):</a:t>
            </a:r>
            <a:r>
              <a:rPr lang="en-US" dirty="0"/>
              <a:t> Shows the left-facing bust of Franklin D. Roosevelt, featured since 1946.</a:t>
            </a:r>
          </a:p>
          <a:p>
            <a:pPr lvl="1"/>
            <a:r>
              <a:rPr lang="en-US" b="1" dirty="0"/>
              <a:t>Reverse (tails):</a:t>
            </a:r>
            <a:r>
              <a:rPr lang="en-US" dirty="0"/>
              <a:t> Displays a torch with an olive branch to the left of it and an oak branch to the right. The torch signifies liberty, the olive branch peace, and the oak branch represents strength and independence.</a:t>
            </a:r>
          </a:p>
          <a:p>
            <a:pPr lvl="1"/>
            <a:r>
              <a:rPr lang="en-US" b="1" dirty="0"/>
              <a:t>Obverse Inscriptions</a:t>
            </a:r>
          </a:p>
          <a:p>
            <a:pPr lvl="2"/>
            <a:r>
              <a:rPr lang="en-US" dirty="0"/>
              <a:t>LIBERTY</a:t>
            </a:r>
          </a:p>
          <a:p>
            <a:pPr lvl="2"/>
            <a:r>
              <a:rPr lang="en-US" dirty="0"/>
              <a:t>IN GOD WE TRUST</a:t>
            </a:r>
          </a:p>
          <a:p>
            <a:pPr lvl="2"/>
            <a:r>
              <a:rPr lang="en-US" dirty="0"/>
              <a:t>Year</a:t>
            </a:r>
          </a:p>
          <a:p>
            <a:pPr lvl="1"/>
            <a:r>
              <a:rPr lang="en-US" b="1" dirty="0"/>
              <a:t>Reverse Inscriptions</a:t>
            </a:r>
          </a:p>
          <a:p>
            <a:pPr lvl="2"/>
            <a:r>
              <a:rPr lang="en-US" dirty="0"/>
              <a:t>UNITED STATES OF AMERICA</a:t>
            </a:r>
          </a:p>
          <a:p>
            <a:pPr lvl="2"/>
            <a:r>
              <a:rPr lang="en-US" dirty="0"/>
              <a:t>E PLURIBUS UNUM</a:t>
            </a:r>
          </a:p>
          <a:p>
            <a:pPr lvl="2"/>
            <a:r>
              <a:rPr lang="en-US" dirty="0"/>
              <a:t>ONE DIME</a:t>
            </a:r>
          </a:p>
          <a:p>
            <a:pPr lvl="1"/>
            <a:r>
              <a:rPr lang="en-US" b="1" dirty="0"/>
              <a:t>Mint and Mint Mark</a:t>
            </a:r>
          </a:p>
          <a:p>
            <a:pPr lvl="2"/>
            <a:r>
              <a:rPr lang="en-US" dirty="0"/>
              <a:t>Denver</a:t>
            </a:r>
          </a:p>
          <a:p>
            <a:pPr lvl="2"/>
            <a:r>
              <a:rPr lang="en-US" dirty="0"/>
              <a:t>Philadelphia</a:t>
            </a:r>
          </a:p>
          <a:p>
            <a:pPr lvl="2"/>
            <a:r>
              <a:rPr lang="en-US" dirty="0"/>
              <a:t>San Francisco</a:t>
            </a:r>
          </a:p>
          <a:p>
            <a:pPr lvl="1"/>
            <a:r>
              <a:rPr lang="en-US" b="1" dirty="0"/>
              <a:t>Artist Information</a:t>
            </a:r>
          </a:p>
          <a:p>
            <a:pPr lvl="2"/>
            <a:r>
              <a:rPr lang="en-US" dirty="0"/>
              <a:t>John </a:t>
            </a:r>
            <a:r>
              <a:rPr lang="en-US" dirty="0" err="1"/>
              <a:t>Sinnock</a:t>
            </a:r>
            <a:endParaRPr lang="en-US" dirty="0"/>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1778798"/>
            <a:ext cx="1905000" cy="1905000"/>
          </a:xfrm>
          <a:prstGeom prst="rect">
            <a:avLst/>
          </a:prstGeom>
        </p:spPr>
      </p:pic>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3709996"/>
            <a:ext cx="1905000" cy="1905000"/>
          </a:xfrm>
          <a:prstGeom prst="rect">
            <a:avLst/>
          </a:prstGeom>
        </p:spPr>
      </p:pic>
    </p:spTree>
    <p:extLst>
      <p:ext uri="{BB962C8B-B14F-4D97-AF65-F5344CB8AC3E}">
        <p14:creationId xmlns:p14="http://schemas.microsoft.com/office/powerpoint/2010/main" val="4289970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Dime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791077"/>
            <a:ext cx="3121158" cy="308153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782778"/>
            <a:ext cx="3121158" cy="3081534"/>
          </a:xfrm>
          <a:prstGeom prst="rect">
            <a:avLst/>
          </a:prstGeom>
        </p:spPr>
      </p:pic>
      <p:sp>
        <p:nvSpPr>
          <p:cNvPr id="6" name="TextBox 5"/>
          <p:cNvSpPr txBox="1"/>
          <p:nvPr/>
        </p:nvSpPr>
        <p:spPr>
          <a:xfrm>
            <a:off x="4343400" y="5486400"/>
            <a:ext cx="1447800" cy="400110"/>
          </a:xfrm>
          <a:prstGeom prst="rect">
            <a:avLst/>
          </a:prstGeom>
          <a:noFill/>
        </p:spPr>
        <p:txBody>
          <a:bodyPr wrap="square" rtlCol="0">
            <a:spAutoFit/>
          </a:bodyPr>
          <a:lstStyle/>
          <a:p>
            <a:r>
              <a:rPr lang="en-US" sz="2000" b="1" dirty="0" smtClean="0"/>
              <a:t>Mint Mark</a:t>
            </a:r>
            <a:endParaRPr lang="en-US" sz="2000" b="1" dirty="0"/>
          </a:p>
        </p:txBody>
      </p:sp>
      <p:sp>
        <p:nvSpPr>
          <p:cNvPr id="7" name="TextBox 6"/>
          <p:cNvSpPr txBox="1"/>
          <p:nvPr/>
        </p:nvSpPr>
        <p:spPr>
          <a:xfrm>
            <a:off x="1674879" y="5486400"/>
            <a:ext cx="1905000" cy="400110"/>
          </a:xfrm>
          <a:prstGeom prst="rect">
            <a:avLst/>
          </a:prstGeom>
          <a:noFill/>
        </p:spPr>
        <p:txBody>
          <a:bodyPr wrap="square" rtlCol="0">
            <a:spAutoFit/>
          </a:bodyPr>
          <a:lstStyle/>
          <a:p>
            <a:r>
              <a:rPr lang="en-US" sz="2000" b="1" dirty="0" smtClean="0"/>
              <a:t>Designer Initials</a:t>
            </a:r>
            <a:endParaRPr lang="en-US" sz="2000" b="1" dirty="0"/>
          </a:p>
        </p:txBody>
      </p:sp>
      <p:cxnSp>
        <p:nvCxnSpPr>
          <p:cNvPr id="8" name="Straight Arrow Connector 7"/>
          <p:cNvCxnSpPr/>
          <p:nvPr/>
        </p:nvCxnSpPr>
        <p:spPr>
          <a:xfrm flipV="1">
            <a:off x="2627379" y="4572000"/>
            <a:ext cx="268221" cy="990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579879" y="4114800"/>
            <a:ext cx="1338410" cy="1447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7608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15240"/>
            <a:ext cx="5720184" cy="1143000"/>
          </a:xfrm>
        </p:spPr>
        <p:txBody>
          <a:bodyPr/>
          <a:lstStyle/>
          <a:p>
            <a:r>
              <a:rPr lang="en-US" dirty="0" smtClean="0"/>
              <a:t>25 Cent: 1965-1998 </a:t>
            </a:r>
            <a:endParaRPr lang="en-US" dirty="0"/>
          </a:p>
        </p:txBody>
      </p:sp>
      <p:sp>
        <p:nvSpPr>
          <p:cNvPr id="3" name="Content Placeholder 2"/>
          <p:cNvSpPr>
            <a:spLocks noGrp="1"/>
          </p:cNvSpPr>
          <p:nvPr>
            <p:ph idx="1"/>
          </p:nvPr>
        </p:nvSpPr>
        <p:spPr>
          <a:xfrm>
            <a:off x="2133600" y="838200"/>
            <a:ext cx="6934200" cy="5943600"/>
          </a:xfrm>
        </p:spPr>
        <p:txBody>
          <a:bodyPr>
            <a:normAutofit fontScale="70000" lnSpcReduction="20000"/>
          </a:bodyPr>
          <a:lstStyle/>
          <a:p>
            <a:r>
              <a:rPr lang="en-US" dirty="0"/>
              <a:t>In 1932, an image of George Washington designed by John Flanagan replaced Liberty on the obverse of the </a:t>
            </a:r>
            <a:r>
              <a:rPr lang="en-US" dirty="0" smtClean="0"/>
              <a:t>quarter</a:t>
            </a:r>
            <a:r>
              <a:rPr lang="en-US" dirty="0"/>
              <a:t> </a:t>
            </a:r>
            <a:r>
              <a:rPr lang="en-US" dirty="0" smtClean="0"/>
              <a:t>to honor </a:t>
            </a:r>
            <a:r>
              <a:rPr lang="en-US" dirty="0"/>
              <a:t>Washington’s 200th birthday. </a:t>
            </a:r>
            <a:endParaRPr lang="en-US" dirty="0" smtClean="0"/>
          </a:p>
          <a:p>
            <a:r>
              <a:rPr lang="en-US" dirty="0" smtClean="0"/>
              <a:t>In </a:t>
            </a:r>
            <a:r>
              <a:rPr lang="en-US" dirty="0"/>
              <a:t>1965, the Mint removed silver from the quarter and the composition became copper-nickel clad</a:t>
            </a:r>
            <a:r>
              <a:rPr lang="en-US" dirty="0" smtClean="0"/>
              <a:t>.</a:t>
            </a:r>
          </a:p>
          <a:p>
            <a:r>
              <a:rPr lang="en-US" b="1" dirty="0"/>
              <a:t>Characteristics</a:t>
            </a:r>
          </a:p>
          <a:p>
            <a:pPr lvl="1"/>
            <a:r>
              <a:rPr lang="en-US" dirty="0"/>
              <a:t>The obverse (heads) design features a bust of George Washington by John Flanagan.</a:t>
            </a:r>
          </a:p>
          <a:p>
            <a:pPr lvl="1"/>
            <a:r>
              <a:rPr lang="en-US" dirty="0"/>
              <a:t>The reverse (tails) features an eagle with wings spread, standing on a bundle of arrows with two olive sprays beneath it.</a:t>
            </a:r>
          </a:p>
          <a:p>
            <a:pPr lvl="1"/>
            <a:r>
              <a:rPr lang="en-US" b="1" dirty="0"/>
              <a:t>Obverse Inscriptions</a:t>
            </a:r>
          </a:p>
          <a:p>
            <a:pPr lvl="2"/>
            <a:r>
              <a:rPr lang="en-US" dirty="0"/>
              <a:t>LIBERTY</a:t>
            </a:r>
          </a:p>
          <a:p>
            <a:pPr lvl="2"/>
            <a:r>
              <a:rPr lang="en-US" dirty="0"/>
              <a:t>IN GOD WE TRUST</a:t>
            </a:r>
          </a:p>
          <a:p>
            <a:pPr lvl="2"/>
            <a:r>
              <a:rPr lang="en-US" dirty="0"/>
              <a:t>Year</a:t>
            </a:r>
          </a:p>
          <a:p>
            <a:pPr lvl="1"/>
            <a:r>
              <a:rPr lang="en-US" b="1" dirty="0"/>
              <a:t>Reverse Inscriptions</a:t>
            </a:r>
          </a:p>
          <a:p>
            <a:pPr lvl="2"/>
            <a:r>
              <a:rPr lang="en-US" dirty="0"/>
              <a:t>UNITED STATES OF AMERICA</a:t>
            </a:r>
          </a:p>
          <a:p>
            <a:pPr lvl="2"/>
            <a:r>
              <a:rPr lang="en-US" dirty="0"/>
              <a:t>E PLURIBUS UNUM</a:t>
            </a:r>
          </a:p>
          <a:p>
            <a:pPr lvl="2"/>
            <a:r>
              <a:rPr lang="en-US" dirty="0"/>
              <a:t>QUARTER DOLLAR</a:t>
            </a:r>
          </a:p>
          <a:p>
            <a:pPr lvl="1"/>
            <a:r>
              <a:rPr lang="en-US" b="1" dirty="0"/>
              <a:t>Mint and Mint Mark</a:t>
            </a:r>
          </a:p>
          <a:p>
            <a:pPr lvl="2"/>
            <a:r>
              <a:rPr lang="en-US" dirty="0"/>
              <a:t>Denver</a:t>
            </a:r>
          </a:p>
          <a:p>
            <a:pPr lvl="2"/>
            <a:r>
              <a:rPr lang="en-US" dirty="0"/>
              <a:t>Philadelphia</a:t>
            </a:r>
          </a:p>
          <a:p>
            <a:pPr lvl="1"/>
            <a:r>
              <a:rPr lang="en-US" b="1" dirty="0"/>
              <a:t>Artist Information</a:t>
            </a:r>
          </a:p>
          <a:p>
            <a:pPr lvl="2"/>
            <a:r>
              <a:rPr lang="en-US" b="1" dirty="0"/>
              <a:t>Designer: </a:t>
            </a:r>
            <a:r>
              <a:rPr lang="en-US" dirty="0"/>
              <a:t>John </a:t>
            </a:r>
            <a:r>
              <a:rPr lang="en-US" dirty="0" smtClean="0"/>
              <a:t>Flanagan whose initials </a:t>
            </a:r>
            <a:r>
              <a:rPr lang="en-US" dirty="0"/>
              <a:t>can be found at the base of Washington's neck. </a:t>
            </a:r>
          </a:p>
          <a:p>
            <a:endParaRPr lang="en-US" dirty="0"/>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3786196"/>
            <a:ext cx="1981200" cy="1981200"/>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1544" y="1752600"/>
            <a:ext cx="1972056" cy="1972056"/>
          </a:xfrm>
          <a:prstGeom prst="rect">
            <a:avLst/>
          </a:prstGeom>
        </p:spPr>
      </p:pic>
    </p:spTree>
    <p:extLst>
      <p:ext uri="{BB962C8B-B14F-4D97-AF65-F5344CB8AC3E}">
        <p14:creationId xmlns:p14="http://schemas.microsoft.com/office/powerpoint/2010/main" val="3698523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25 Cent: 1999-2009 </a:t>
            </a:r>
            <a:endParaRPr lang="en-US" dirty="0"/>
          </a:p>
        </p:txBody>
      </p:sp>
      <p:sp>
        <p:nvSpPr>
          <p:cNvPr id="3" name="Content Placeholder 2"/>
          <p:cNvSpPr>
            <a:spLocks noGrp="1"/>
          </p:cNvSpPr>
          <p:nvPr>
            <p:ph idx="1"/>
          </p:nvPr>
        </p:nvSpPr>
        <p:spPr>
          <a:xfrm>
            <a:off x="215659" y="1749552"/>
            <a:ext cx="6710784" cy="4275740"/>
          </a:xfrm>
        </p:spPr>
        <p:txBody>
          <a:bodyPr>
            <a:normAutofit fontScale="77500" lnSpcReduction="20000"/>
          </a:bodyPr>
          <a:lstStyle/>
          <a:p>
            <a:r>
              <a:rPr lang="en-US" dirty="0"/>
              <a:t>50-State Quarter®/territories </a:t>
            </a:r>
            <a:r>
              <a:rPr lang="en-US" dirty="0" smtClean="0"/>
              <a:t>Program was launched in 1999.</a:t>
            </a:r>
            <a:endParaRPr lang="en-US" dirty="0"/>
          </a:p>
          <a:p>
            <a:r>
              <a:rPr lang="en-US" dirty="0" smtClean="0"/>
              <a:t>It was </a:t>
            </a:r>
            <a:r>
              <a:rPr lang="en-US" dirty="0"/>
              <a:t>a 10-year initiative that honored each of the nation’s states in the order that they ratified the Constitution or were admitted into the Union. </a:t>
            </a:r>
            <a:endParaRPr lang="en-US" dirty="0" smtClean="0"/>
          </a:p>
          <a:p>
            <a:r>
              <a:rPr lang="en-US" dirty="0" smtClean="0"/>
              <a:t>Each </a:t>
            </a:r>
            <a:r>
              <a:rPr lang="en-US" dirty="0"/>
              <a:t>quarter was produced for about 10 weeks and will never be produced again. </a:t>
            </a:r>
            <a:endParaRPr lang="en-US" dirty="0" smtClean="0"/>
          </a:p>
          <a:p>
            <a:r>
              <a:rPr lang="en-US" dirty="0" smtClean="0"/>
              <a:t>State </a:t>
            </a:r>
            <a:r>
              <a:rPr lang="en-US" dirty="0"/>
              <a:t>designs are displayed on the reverse (tails) of the quarters, while the obverse design displays the familiar image of George Washington. </a:t>
            </a:r>
            <a:endParaRPr lang="en-US" dirty="0" smtClean="0"/>
          </a:p>
          <a:p>
            <a:r>
              <a:rPr lang="en-US" dirty="0" smtClean="0"/>
              <a:t>But</a:t>
            </a:r>
            <a:r>
              <a:rPr lang="en-US" dirty="0"/>
              <a:t>, to accommodate state designs on the reverse, the words “United States of America,” “Quarter Dollar,” “Liberty,” and “In God We Trust” all appear on the obverse.</a:t>
            </a:r>
          </a:p>
        </p:txBody>
      </p:sp>
      <p:pic>
        <p:nvPicPr>
          <p:cNvPr id="8" name="Picture 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34200" y="2514600"/>
            <a:ext cx="2008170" cy="2008170"/>
          </a:xfrm>
          <a:prstGeom prst="rect">
            <a:avLst/>
          </a:prstGeom>
        </p:spPr>
      </p:pic>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34200" y="511139"/>
            <a:ext cx="2003461" cy="2003461"/>
          </a:xfrm>
          <a:prstGeom prst="rect">
            <a:avLst/>
          </a:prstGeom>
        </p:spPr>
      </p:pic>
      <p:pic>
        <p:nvPicPr>
          <p:cNvPr id="10" name="Picture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34200" y="4522770"/>
            <a:ext cx="2003461" cy="2003461"/>
          </a:xfrm>
          <a:prstGeom prst="rect">
            <a:avLst/>
          </a:prstGeom>
        </p:spPr>
      </p:pic>
    </p:spTree>
    <p:extLst>
      <p:ext uri="{BB962C8B-B14F-4D97-AF65-F5344CB8AC3E}">
        <p14:creationId xmlns:p14="http://schemas.microsoft.com/office/powerpoint/2010/main" val="572865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25 Cent: 1999-2009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1524000"/>
            <a:ext cx="5187951" cy="5187951"/>
          </a:xfrm>
        </p:spPr>
      </p:pic>
    </p:spTree>
    <p:extLst>
      <p:ext uri="{BB962C8B-B14F-4D97-AF65-F5344CB8AC3E}">
        <p14:creationId xmlns:p14="http://schemas.microsoft.com/office/powerpoint/2010/main" val="2482818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25 Cent: 2012-2021 </a:t>
            </a:r>
            <a:endParaRPr lang="en-US" dirty="0"/>
          </a:p>
        </p:txBody>
      </p:sp>
      <p:sp>
        <p:nvSpPr>
          <p:cNvPr id="3" name="Content Placeholder 2"/>
          <p:cNvSpPr>
            <a:spLocks noGrp="1"/>
          </p:cNvSpPr>
          <p:nvPr>
            <p:ph idx="1"/>
          </p:nvPr>
        </p:nvSpPr>
        <p:spPr>
          <a:xfrm>
            <a:off x="195984" y="1752600"/>
            <a:ext cx="6710784" cy="4275740"/>
          </a:xfrm>
        </p:spPr>
        <p:txBody>
          <a:bodyPr/>
          <a:lstStyle/>
          <a:p>
            <a:r>
              <a:rPr lang="en-US" dirty="0" smtClean="0"/>
              <a:t>From </a:t>
            </a:r>
            <a:r>
              <a:rPr lang="en-US" dirty="0"/>
              <a:t>2010 through 2021, the U.S. Mint issued 56 quarters as part of the America the Beautiful Quarters Program. </a:t>
            </a:r>
            <a:endParaRPr lang="en-US" dirty="0" smtClean="0"/>
          </a:p>
          <a:p>
            <a:r>
              <a:rPr lang="en-US" dirty="0" smtClean="0"/>
              <a:t>The </a:t>
            </a:r>
            <a:r>
              <a:rPr lang="en-US" dirty="0"/>
              <a:t>reverse designs depicted a national park or other national site for each U.S. state, territory, and the District of Columbia.</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34200" y="457200"/>
            <a:ext cx="2057400" cy="2057400"/>
          </a:xfrm>
          <a:prstGeom prst="rect">
            <a:avLst/>
          </a:prstGeom>
        </p:spPr>
      </p:pic>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34200" y="2562134"/>
            <a:ext cx="2057400" cy="2057400"/>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34200" y="4645732"/>
            <a:ext cx="2057400" cy="2057400"/>
          </a:xfrm>
          <a:prstGeom prst="rect">
            <a:avLst/>
          </a:prstGeom>
        </p:spPr>
      </p:pic>
    </p:spTree>
    <p:extLst>
      <p:ext uri="{BB962C8B-B14F-4D97-AF65-F5344CB8AC3E}">
        <p14:creationId xmlns:p14="http://schemas.microsoft.com/office/powerpoint/2010/main" val="2293514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000" dirty="0" smtClean="0"/>
              <a:t>Coin Collecting </a:t>
            </a:r>
            <a:br>
              <a:rPr lang="en-US" sz="3000" dirty="0" smtClean="0"/>
            </a:br>
            <a:r>
              <a:rPr lang="en-US" sz="3000" dirty="0" smtClean="0"/>
              <a:t>Merit Badge Requirements</a:t>
            </a:r>
            <a:endParaRPr lang="en-US" sz="3000" dirty="0"/>
          </a:p>
        </p:txBody>
      </p:sp>
      <p:sp>
        <p:nvSpPr>
          <p:cNvPr id="3" name="Content Placeholder 2"/>
          <p:cNvSpPr>
            <a:spLocks noGrp="1"/>
          </p:cNvSpPr>
          <p:nvPr>
            <p:ph idx="1"/>
          </p:nvPr>
        </p:nvSpPr>
        <p:spPr>
          <a:xfrm>
            <a:off x="448965" y="1443835"/>
            <a:ext cx="8229600" cy="4194965"/>
          </a:xfrm>
        </p:spPr>
        <p:txBody>
          <a:bodyPr>
            <a:normAutofit/>
          </a:bodyPr>
          <a:lstStyle/>
          <a:p>
            <a:pPr marL="514350" indent="-514350">
              <a:buFont typeface="+mj-lt"/>
              <a:buAutoNum type="arabicPeriod" startAt="5"/>
            </a:pPr>
            <a:r>
              <a:rPr lang="en-US" sz="2400" dirty="0"/>
              <a:t>Describe and discuss with your counselor the special reverse designs of the quarters, half dollar and dollar coin struck in 1975-1976 to honor the U.S. Bicentennial.</a:t>
            </a:r>
          </a:p>
          <a:p>
            <a:pPr marL="514350" indent="-514350">
              <a:buFont typeface="+mj-lt"/>
              <a:buAutoNum type="arabicPeriod" startAt="5"/>
            </a:pPr>
            <a:r>
              <a:rPr lang="en-US" sz="2400" dirty="0"/>
              <a:t>Identify for your counselor the people depicted on current currency: $1, $2, $5, $10, $20, $50, and $100 notes. Explain where United States currency is printed.</a:t>
            </a:r>
          </a:p>
          <a:p>
            <a:endParaRPr lang="en-US" dirty="0" smtClean="0"/>
          </a:p>
          <a:p>
            <a:endParaRPr lang="en-US" dirty="0"/>
          </a:p>
        </p:txBody>
      </p:sp>
      <p:pic>
        <p:nvPicPr>
          <p:cNvPr id="5" name="Picture 4"/>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543800" y="252905"/>
            <a:ext cx="927227" cy="933450"/>
          </a:xfrm>
          <a:prstGeom prst="rect">
            <a:avLst/>
          </a:prstGeom>
        </p:spPr>
      </p:pic>
    </p:spTree>
    <p:extLst>
      <p:ext uri="{BB962C8B-B14F-4D97-AF65-F5344CB8AC3E}">
        <p14:creationId xmlns:p14="http://schemas.microsoft.com/office/powerpoint/2010/main" val="19043171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152400"/>
            <a:ext cx="5415384" cy="1143000"/>
          </a:xfrm>
        </p:spPr>
        <p:txBody>
          <a:bodyPr>
            <a:normAutofit fontScale="90000"/>
          </a:bodyPr>
          <a:lstStyle/>
          <a:p>
            <a:r>
              <a:rPr lang="en-US" dirty="0" smtClean="0"/>
              <a:t>America the Beautiful Quarters Program</a:t>
            </a:r>
            <a:endParaRPr lang="en-US" dirty="0"/>
          </a:p>
        </p:txBody>
      </p:sp>
      <p:sp>
        <p:nvSpPr>
          <p:cNvPr id="3" name="Content Placeholder 2"/>
          <p:cNvSpPr>
            <a:spLocks noGrp="1"/>
          </p:cNvSpPr>
          <p:nvPr>
            <p:ph idx="1"/>
          </p:nvPr>
        </p:nvSpPr>
        <p:spPr>
          <a:xfrm>
            <a:off x="4495800" y="1447800"/>
            <a:ext cx="4348584" cy="5257800"/>
          </a:xfrm>
        </p:spPr>
        <p:txBody>
          <a:bodyPr>
            <a:normAutofit fontScale="70000" lnSpcReduction="20000"/>
          </a:bodyPr>
          <a:lstStyle/>
          <a:p>
            <a:r>
              <a:rPr lang="en-US" dirty="0"/>
              <a:t>The </a:t>
            </a:r>
            <a:r>
              <a:rPr lang="en-US" b="1" dirty="0"/>
              <a:t>America the Beautiful quarters</a:t>
            </a:r>
            <a:r>
              <a:rPr lang="en-US" dirty="0"/>
              <a:t> </a:t>
            </a:r>
            <a:r>
              <a:rPr lang="en-US" dirty="0" smtClean="0"/>
              <a:t>are </a:t>
            </a:r>
            <a:r>
              <a:rPr lang="en-US" dirty="0"/>
              <a:t>a series of 56 </a:t>
            </a:r>
            <a:r>
              <a:rPr lang="en-US" dirty="0" smtClean="0"/>
              <a:t>quarters </a:t>
            </a:r>
            <a:r>
              <a:rPr lang="en-US" dirty="0"/>
              <a:t>issued by the United States Mint starting in 2010 and scheduled to continue until </a:t>
            </a:r>
            <a:r>
              <a:rPr lang="en-US" dirty="0" smtClean="0"/>
              <a:t>2021. </a:t>
            </a:r>
          </a:p>
          <a:p>
            <a:r>
              <a:rPr lang="en-US" dirty="0" smtClean="0"/>
              <a:t>The </a:t>
            </a:r>
            <a:r>
              <a:rPr lang="en-US" dirty="0"/>
              <a:t>obverse (front) of all the coins depicts George Washington in a modified version of the portrait used for the original 1932 Washington </a:t>
            </a:r>
            <a:r>
              <a:rPr lang="en-US" dirty="0" smtClean="0"/>
              <a:t>quarter. </a:t>
            </a:r>
          </a:p>
          <a:p>
            <a:r>
              <a:rPr lang="en-US" dirty="0" smtClean="0"/>
              <a:t>There </a:t>
            </a:r>
            <a:r>
              <a:rPr lang="en-US" dirty="0"/>
              <a:t>will be five new reverse (back) designs each year </a:t>
            </a:r>
            <a:r>
              <a:rPr lang="en-US" dirty="0" smtClean="0"/>
              <a:t>and one </a:t>
            </a:r>
            <a:r>
              <a:rPr lang="en-US" dirty="0"/>
              <a:t>in </a:t>
            </a:r>
            <a:r>
              <a:rPr lang="en-US" dirty="0" smtClean="0"/>
              <a:t>2021, </a:t>
            </a:r>
            <a:r>
              <a:rPr lang="en-US" dirty="0"/>
              <a:t>each commemorating a national park or national site – one from each state, the federal district, and each territory. </a:t>
            </a:r>
            <a:endParaRPr lang="en-US" dirty="0" smtClean="0"/>
          </a:p>
          <a:p>
            <a:r>
              <a:rPr lang="en-US" dirty="0" smtClean="0"/>
              <a:t>The </a:t>
            </a:r>
            <a:r>
              <a:rPr lang="en-US" dirty="0"/>
              <a:t>program is authorized by the America’s Beautiful National Parks Quarter Dollar Coin Act of 2008. </a:t>
            </a: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447800"/>
            <a:ext cx="4528457" cy="3962400"/>
          </a:xfrm>
          <a:prstGeom prst="rect">
            <a:avLst/>
          </a:prstGeom>
        </p:spPr>
      </p:pic>
    </p:spTree>
    <p:extLst>
      <p:ext uri="{BB962C8B-B14F-4D97-AF65-F5344CB8AC3E}">
        <p14:creationId xmlns:p14="http://schemas.microsoft.com/office/powerpoint/2010/main" val="1343627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25 Cent: 2022-2024 </a:t>
            </a:r>
            <a:endParaRPr lang="en-US" dirty="0"/>
          </a:p>
        </p:txBody>
      </p:sp>
      <p:sp>
        <p:nvSpPr>
          <p:cNvPr id="3" name="Content Placeholder 2"/>
          <p:cNvSpPr>
            <a:spLocks noGrp="1"/>
          </p:cNvSpPr>
          <p:nvPr>
            <p:ph idx="1"/>
          </p:nvPr>
        </p:nvSpPr>
        <p:spPr>
          <a:xfrm>
            <a:off x="5105400" y="1752600"/>
            <a:ext cx="3738984" cy="4724400"/>
          </a:xfrm>
        </p:spPr>
        <p:txBody>
          <a:bodyPr>
            <a:normAutofit fontScale="85000" lnSpcReduction="20000"/>
          </a:bodyPr>
          <a:lstStyle/>
          <a:p>
            <a:r>
              <a:rPr lang="en-US" dirty="0" smtClean="0"/>
              <a:t>The American Women Quarters™ Program is the current U.S. 25-cent coin program, spanning 2022 to 2025. </a:t>
            </a:r>
          </a:p>
          <a:p>
            <a:r>
              <a:rPr lang="en-US" dirty="0" smtClean="0"/>
              <a:t>The obverse (heads) shows a right-facing portrait of George Washington. </a:t>
            </a:r>
          </a:p>
          <a:p>
            <a:r>
              <a:rPr lang="en-US" dirty="0" smtClean="0"/>
              <a:t>The reverse (tails) features five designs each year honoring American women and their contributions.</a:t>
            </a:r>
          </a:p>
          <a:p>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634" y="1752600"/>
            <a:ext cx="4820366" cy="3124200"/>
          </a:xfrm>
          <a:prstGeom prst="rect">
            <a:avLst/>
          </a:prstGeom>
        </p:spPr>
      </p:pic>
    </p:spTree>
    <p:extLst>
      <p:ext uri="{BB962C8B-B14F-4D97-AF65-F5344CB8AC3E}">
        <p14:creationId xmlns:p14="http://schemas.microsoft.com/office/powerpoint/2010/main" val="3529577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0"/>
            <a:ext cx="5867400" cy="1143000"/>
          </a:xfrm>
        </p:spPr>
        <p:txBody>
          <a:bodyPr/>
          <a:lstStyle/>
          <a:p>
            <a:r>
              <a:rPr lang="en-US" dirty="0" smtClean="0"/>
              <a:t>Half Dollar: 1965-Present </a:t>
            </a:r>
            <a:endParaRPr lang="en-US" dirty="0"/>
          </a:p>
        </p:txBody>
      </p:sp>
      <p:sp>
        <p:nvSpPr>
          <p:cNvPr id="3" name="Content Placeholder 2"/>
          <p:cNvSpPr>
            <a:spLocks noGrp="1"/>
          </p:cNvSpPr>
          <p:nvPr>
            <p:ph idx="1"/>
          </p:nvPr>
        </p:nvSpPr>
        <p:spPr>
          <a:xfrm>
            <a:off x="2133600" y="914400"/>
            <a:ext cx="6710784" cy="5943600"/>
          </a:xfrm>
        </p:spPr>
        <p:txBody>
          <a:bodyPr>
            <a:normAutofit fontScale="62500" lnSpcReduction="20000"/>
          </a:bodyPr>
          <a:lstStyle/>
          <a:p>
            <a:r>
              <a:rPr lang="en-US" dirty="0"/>
              <a:t>The “Kennedy” theme is the current design of the U.S. 50-cent coin. </a:t>
            </a:r>
            <a:endParaRPr lang="en-US" dirty="0" smtClean="0"/>
          </a:p>
          <a:p>
            <a:r>
              <a:rPr lang="en-US" dirty="0" smtClean="0"/>
              <a:t>The </a:t>
            </a:r>
            <a:r>
              <a:rPr lang="en-US" dirty="0"/>
              <a:t>U.S. Mint first issued this design in 1964, a year after the assassination of President John F. Kennedy. </a:t>
            </a:r>
            <a:endParaRPr lang="en-US" dirty="0" smtClean="0"/>
          </a:p>
          <a:p>
            <a:r>
              <a:rPr lang="en-US" b="1" dirty="0" smtClean="0"/>
              <a:t>Characteristics</a:t>
            </a:r>
            <a:endParaRPr lang="en-US" b="1" dirty="0"/>
          </a:p>
          <a:p>
            <a:pPr lvl="1"/>
            <a:r>
              <a:rPr lang="en-US" b="1" dirty="0"/>
              <a:t>Obverse (heads):</a:t>
            </a:r>
            <a:r>
              <a:rPr lang="en-US" dirty="0"/>
              <a:t> Shows a profile of President John F. Kennedy based on a portrait prepared for his presidential medal.</a:t>
            </a:r>
          </a:p>
          <a:p>
            <a:pPr lvl="1"/>
            <a:r>
              <a:rPr lang="en-US" b="1" dirty="0"/>
              <a:t>Reverse (tails):</a:t>
            </a:r>
            <a:r>
              <a:rPr lang="en-US" dirty="0"/>
              <a:t> Depicts the Presidential Seal. It consists of a heraldic eagle with a shield holding an olive branch and a bundle of 13 arrows. The olive branch symbolizes peace and the arrows symbolize war. A ring of 50 stars to represent the states surrounds the design.</a:t>
            </a:r>
          </a:p>
          <a:p>
            <a:pPr lvl="1"/>
            <a:r>
              <a:rPr lang="en-US" b="1" dirty="0"/>
              <a:t>Obverse Inscriptions</a:t>
            </a:r>
          </a:p>
          <a:p>
            <a:pPr lvl="2"/>
            <a:r>
              <a:rPr lang="en-US" dirty="0"/>
              <a:t>LIBERTY</a:t>
            </a:r>
          </a:p>
          <a:p>
            <a:pPr lvl="2"/>
            <a:r>
              <a:rPr lang="en-US" dirty="0"/>
              <a:t>IN GOD WE TRUST</a:t>
            </a:r>
          </a:p>
          <a:p>
            <a:pPr lvl="2"/>
            <a:r>
              <a:rPr lang="en-US" dirty="0"/>
              <a:t>Year</a:t>
            </a:r>
          </a:p>
          <a:p>
            <a:pPr lvl="1"/>
            <a:r>
              <a:rPr lang="en-US" b="1" dirty="0"/>
              <a:t>Reverse Inscriptions</a:t>
            </a:r>
          </a:p>
          <a:p>
            <a:pPr lvl="2"/>
            <a:r>
              <a:rPr lang="en-US" dirty="0"/>
              <a:t>UNITED STATES OF AMERICA</a:t>
            </a:r>
          </a:p>
          <a:p>
            <a:pPr lvl="2"/>
            <a:r>
              <a:rPr lang="en-US" dirty="0"/>
              <a:t>HALF DOLLAR</a:t>
            </a:r>
          </a:p>
          <a:p>
            <a:pPr lvl="2"/>
            <a:r>
              <a:rPr lang="en-US" dirty="0"/>
              <a:t>E PLURIBUS UNUM</a:t>
            </a:r>
          </a:p>
          <a:p>
            <a:pPr lvl="1"/>
            <a:r>
              <a:rPr lang="en-US" b="1" dirty="0"/>
              <a:t>Mint and Mint Mark</a:t>
            </a:r>
          </a:p>
          <a:p>
            <a:pPr lvl="2"/>
            <a:r>
              <a:rPr lang="en-US" dirty="0"/>
              <a:t>Denver</a:t>
            </a:r>
          </a:p>
          <a:p>
            <a:pPr lvl="2"/>
            <a:r>
              <a:rPr lang="en-US" dirty="0"/>
              <a:t>Philadelphia</a:t>
            </a:r>
          </a:p>
          <a:p>
            <a:pPr lvl="2"/>
            <a:r>
              <a:rPr lang="en-US" dirty="0"/>
              <a:t>San Francisco</a:t>
            </a:r>
          </a:p>
          <a:p>
            <a:pPr lvl="1"/>
            <a:r>
              <a:rPr lang="en-US" b="1" dirty="0"/>
              <a:t>Artist Information</a:t>
            </a:r>
          </a:p>
          <a:p>
            <a:pPr lvl="1"/>
            <a:r>
              <a:rPr lang="en-US" b="1" dirty="0"/>
              <a:t>Obverse</a:t>
            </a:r>
            <a:r>
              <a:rPr lang="en-US" dirty="0"/>
              <a:t> </a:t>
            </a:r>
            <a:r>
              <a:rPr lang="en-US" b="1" dirty="0"/>
              <a:t>Sculptor: </a:t>
            </a:r>
            <a:r>
              <a:rPr lang="en-US" dirty="0"/>
              <a:t>Gilroy Roberts</a:t>
            </a:r>
          </a:p>
          <a:p>
            <a:pPr lvl="1"/>
            <a:r>
              <a:rPr lang="en-US" b="1" dirty="0"/>
              <a:t>Reverse</a:t>
            </a:r>
            <a:r>
              <a:rPr lang="en-US" dirty="0"/>
              <a:t> </a:t>
            </a:r>
            <a:r>
              <a:rPr lang="en-US" b="1" dirty="0"/>
              <a:t>Sculptor: </a:t>
            </a:r>
            <a:r>
              <a:rPr lang="en-US" dirty="0"/>
              <a:t>Frank </a:t>
            </a:r>
            <a:r>
              <a:rPr lang="en-US" dirty="0" err="1"/>
              <a:t>Gasparro</a:t>
            </a:r>
            <a:endParaRPr lang="en-US" dirty="0"/>
          </a:p>
          <a:p>
            <a:endParaRPr lang="en-US" dirty="0"/>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524000"/>
            <a:ext cx="1981200" cy="1981200"/>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3505200"/>
            <a:ext cx="1981200" cy="1981200"/>
          </a:xfrm>
          <a:prstGeom prst="rect">
            <a:avLst/>
          </a:prstGeom>
        </p:spPr>
      </p:pic>
    </p:spTree>
    <p:extLst>
      <p:ext uri="{BB962C8B-B14F-4D97-AF65-F5344CB8AC3E}">
        <p14:creationId xmlns:p14="http://schemas.microsoft.com/office/powerpoint/2010/main" val="3159732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Half Dollar</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755618"/>
            <a:ext cx="3121158" cy="308458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753747"/>
            <a:ext cx="3121158" cy="3121158"/>
          </a:xfrm>
          <a:prstGeom prst="rect">
            <a:avLst/>
          </a:prstGeom>
        </p:spPr>
      </p:pic>
      <p:sp>
        <p:nvSpPr>
          <p:cNvPr id="6" name="TextBox 5"/>
          <p:cNvSpPr txBox="1"/>
          <p:nvPr/>
        </p:nvSpPr>
        <p:spPr>
          <a:xfrm>
            <a:off x="903838" y="5562600"/>
            <a:ext cx="1447800" cy="400110"/>
          </a:xfrm>
          <a:prstGeom prst="rect">
            <a:avLst/>
          </a:prstGeom>
          <a:noFill/>
        </p:spPr>
        <p:txBody>
          <a:bodyPr wrap="square" rtlCol="0">
            <a:spAutoFit/>
          </a:bodyPr>
          <a:lstStyle/>
          <a:p>
            <a:r>
              <a:rPr lang="en-US" sz="2000" b="1" dirty="0" smtClean="0"/>
              <a:t>Mint Mark</a:t>
            </a:r>
            <a:endParaRPr lang="en-US" sz="2000" b="1" dirty="0"/>
          </a:p>
        </p:txBody>
      </p:sp>
      <p:cxnSp>
        <p:nvCxnSpPr>
          <p:cNvPr id="8" name="Straight Arrow Connector 7"/>
          <p:cNvCxnSpPr>
            <a:stCxn id="10" idx="0"/>
          </p:cNvCxnSpPr>
          <p:nvPr/>
        </p:nvCxnSpPr>
        <p:spPr>
          <a:xfrm flipH="1" flipV="1">
            <a:off x="2934461" y="4038600"/>
            <a:ext cx="1867660" cy="1524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795276" y="3962400"/>
            <a:ext cx="1648187" cy="16002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49621" y="5562600"/>
            <a:ext cx="1905000" cy="400110"/>
          </a:xfrm>
          <a:prstGeom prst="rect">
            <a:avLst/>
          </a:prstGeom>
          <a:noFill/>
        </p:spPr>
        <p:txBody>
          <a:bodyPr wrap="square" rtlCol="0">
            <a:spAutoFit/>
          </a:bodyPr>
          <a:lstStyle/>
          <a:p>
            <a:r>
              <a:rPr lang="en-US" sz="2000" b="1" dirty="0" smtClean="0"/>
              <a:t>Designer Initials</a:t>
            </a:r>
            <a:endParaRPr lang="en-US" sz="2000" b="1" dirty="0"/>
          </a:p>
        </p:txBody>
      </p:sp>
      <p:cxnSp>
        <p:nvCxnSpPr>
          <p:cNvPr id="11" name="Straight Arrow Connector 10"/>
          <p:cNvCxnSpPr>
            <a:stCxn id="6" idx="0"/>
          </p:cNvCxnSpPr>
          <p:nvPr/>
        </p:nvCxnSpPr>
        <p:spPr>
          <a:xfrm flipV="1">
            <a:off x="1627738" y="4495800"/>
            <a:ext cx="774844" cy="1066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5499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0"/>
            <a:ext cx="5562600" cy="1447800"/>
          </a:xfrm>
        </p:spPr>
        <p:txBody>
          <a:bodyPr>
            <a:normAutofit/>
          </a:bodyPr>
          <a:lstStyle/>
          <a:p>
            <a:r>
              <a:rPr lang="en-US" dirty="0" smtClean="0"/>
              <a:t>Dollar: </a:t>
            </a:r>
            <a:r>
              <a:rPr lang="en-US" dirty="0"/>
              <a:t>Susan B. Anthony 1979-81</a:t>
            </a:r>
            <a:r>
              <a:rPr lang="en-US" dirty="0" smtClean="0"/>
              <a:t> </a:t>
            </a:r>
            <a:endParaRPr lang="en-US" dirty="0"/>
          </a:p>
        </p:txBody>
      </p:sp>
      <p:sp>
        <p:nvSpPr>
          <p:cNvPr id="3" name="Content Placeholder 2"/>
          <p:cNvSpPr>
            <a:spLocks noGrp="1"/>
          </p:cNvSpPr>
          <p:nvPr>
            <p:ph idx="1"/>
          </p:nvPr>
        </p:nvSpPr>
        <p:spPr>
          <a:xfrm>
            <a:off x="2133600" y="1447800"/>
            <a:ext cx="6710784" cy="5410200"/>
          </a:xfrm>
        </p:spPr>
        <p:txBody>
          <a:bodyPr>
            <a:normAutofit fontScale="62500" lnSpcReduction="20000"/>
          </a:bodyPr>
          <a:lstStyle/>
          <a:p>
            <a:r>
              <a:rPr lang="en-US" dirty="0"/>
              <a:t>The Susan B. Anthony Dollar was the first time that a woman appeared on a U.S. circulating coin. </a:t>
            </a:r>
            <a:endParaRPr lang="en-US" dirty="0" smtClean="0"/>
          </a:p>
          <a:p>
            <a:r>
              <a:rPr lang="en-US" dirty="0" smtClean="0"/>
              <a:t>The </a:t>
            </a:r>
            <a:r>
              <a:rPr lang="en-US" dirty="0"/>
              <a:t>coin replaced the Eisenhower Dollar and was minted from 1979-1981 and again in 1999. </a:t>
            </a:r>
            <a:endParaRPr lang="en-US" dirty="0" smtClean="0"/>
          </a:p>
          <a:p>
            <a:r>
              <a:rPr lang="en-US" dirty="0" smtClean="0"/>
              <a:t>It </a:t>
            </a:r>
            <a:r>
              <a:rPr lang="en-US" dirty="0"/>
              <a:t>honored women’s suffrage leader, Susan B. Anthony</a:t>
            </a:r>
            <a:r>
              <a:rPr lang="en-US" dirty="0" smtClean="0"/>
              <a:t>.</a:t>
            </a:r>
          </a:p>
          <a:p>
            <a:r>
              <a:rPr lang="en-US" b="1" dirty="0"/>
              <a:t>Characteristics</a:t>
            </a:r>
          </a:p>
          <a:p>
            <a:pPr lvl="1"/>
            <a:r>
              <a:rPr lang="en-US" dirty="0"/>
              <a:t>The obverse (heads) features the likeness of Susan B. Anthony.</a:t>
            </a:r>
          </a:p>
          <a:p>
            <a:pPr lvl="1"/>
            <a:r>
              <a:rPr lang="en-US" dirty="0"/>
              <a:t>The reverse (tails) shows an American eagle landing on the Moon, an adaptation of the Apollo 11 insignia used on the Eisenhower Dollar.</a:t>
            </a:r>
          </a:p>
          <a:p>
            <a:pPr lvl="1"/>
            <a:r>
              <a:rPr lang="en-US" b="1" dirty="0"/>
              <a:t>Obverse Inscriptions</a:t>
            </a:r>
          </a:p>
          <a:p>
            <a:pPr lvl="2"/>
            <a:r>
              <a:rPr lang="en-US" dirty="0"/>
              <a:t>LIBERTY</a:t>
            </a:r>
          </a:p>
          <a:p>
            <a:pPr lvl="2"/>
            <a:r>
              <a:rPr lang="en-US" dirty="0"/>
              <a:t>IN GOD WE TRUST</a:t>
            </a:r>
          </a:p>
          <a:p>
            <a:pPr lvl="2"/>
            <a:r>
              <a:rPr lang="en-US" dirty="0"/>
              <a:t>Date</a:t>
            </a:r>
          </a:p>
          <a:p>
            <a:pPr lvl="1"/>
            <a:r>
              <a:rPr lang="en-US" b="1" dirty="0"/>
              <a:t>Reverse Inscriptions</a:t>
            </a:r>
          </a:p>
          <a:p>
            <a:pPr lvl="2"/>
            <a:r>
              <a:rPr lang="en-US" dirty="0"/>
              <a:t>UNITED STATES OF AMERICA</a:t>
            </a:r>
          </a:p>
          <a:p>
            <a:pPr lvl="2"/>
            <a:r>
              <a:rPr lang="en-US" dirty="0"/>
              <a:t>E PLURIBUS UNUM</a:t>
            </a:r>
          </a:p>
          <a:p>
            <a:pPr lvl="2"/>
            <a:r>
              <a:rPr lang="en-US" dirty="0"/>
              <a:t>ONE DOLLAR</a:t>
            </a:r>
          </a:p>
          <a:p>
            <a:pPr lvl="1"/>
            <a:r>
              <a:rPr lang="en-US" b="1" dirty="0"/>
              <a:t>Mint and Mint Mark</a:t>
            </a:r>
          </a:p>
          <a:p>
            <a:pPr lvl="2"/>
            <a:r>
              <a:rPr lang="en-US" dirty="0"/>
              <a:t>Denver</a:t>
            </a:r>
          </a:p>
          <a:p>
            <a:pPr lvl="2"/>
            <a:r>
              <a:rPr lang="en-US" dirty="0"/>
              <a:t>Philadelphia</a:t>
            </a:r>
          </a:p>
          <a:p>
            <a:pPr lvl="1"/>
            <a:r>
              <a:rPr lang="de-DE" b="1" dirty="0"/>
              <a:t>Artist Information</a:t>
            </a:r>
          </a:p>
          <a:p>
            <a:pPr lvl="2"/>
            <a:r>
              <a:rPr lang="de-DE" b="1" dirty="0"/>
              <a:t>Designer: </a:t>
            </a:r>
            <a:r>
              <a:rPr lang="de-DE" dirty="0"/>
              <a:t>Frank </a:t>
            </a:r>
            <a:r>
              <a:rPr lang="de-DE" dirty="0" smtClean="0"/>
              <a:t>Gasparro </a:t>
            </a:r>
            <a:r>
              <a:rPr lang="en-US" dirty="0" smtClean="0"/>
              <a:t>whose initials </a:t>
            </a:r>
            <a:r>
              <a:rPr lang="en-US" b="1" dirty="0"/>
              <a:t>FG</a:t>
            </a:r>
            <a:r>
              <a:rPr lang="en-US" dirty="0"/>
              <a:t> appear just below Anthony’s left shoulder.</a:t>
            </a:r>
            <a:endParaRPr lang="de-DE" dirty="0"/>
          </a:p>
          <a:p>
            <a:pPr lvl="1"/>
            <a:endParaRPr lang="en-US" dirty="0"/>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76200" y="1600200"/>
            <a:ext cx="2057400" cy="2057400"/>
          </a:xfrm>
          <a:prstGeom prst="rect">
            <a:avLst/>
          </a:prstGeom>
        </p:spPr>
      </p:pic>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82296" y="3683798"/>
            <a:ext cx="2057400" cy="2057400"/>
          </a:xfrm>
          <a:prstGeom prst="rect">
            <a:avLst/>
          </a:prstGeom>
        </p:spPr>
      </p:pic>
    </p:spTree>
    <p:extLst>
      <p:ext uri="{BB962C8B-B14F-4D97-AF65-F5344CB8AC3E}">
        <p14:creationId xmlns:p14="http://schemas.microsoft.com/office/powerpoint/2010/main" val="37216476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0"/>
            <a:ext cx="5415384" cy="1295400"/>
          </a:xfrm>
        </p:spPr>
        <p:txBody>
          <a:bodyPr>
            <a:normAutofit/>
          </a:bodyPr>
          <a:lstStyle/>
          <a:p>
            <a:r>
              <a:rPr lang="en-US" dirty="0" smtClean="0"/>
              <a:t>Dollar: </a:t>
            </a:r>
            <a:r>
              <a:rPr lang="en-US" dirty="0"/>
              <a:t>Sacagawea 1990-2005</a:t>
            </a:r>
          </a:p>
        </p:txBody>
      </p:sp>
      <p:sp>
        <p:nvSpPr>
          <p:cNvPr id="3" name="Content Placeholder 2"/>
          <p:cNvSpPr>
            <a:spLocks noGrp="1"/>
          </p:cNvSpPr>
          <p:nvPr>
            <p:ph idx="1"/>
          </p:nvPr>
        </p:nvSpPr>
        <p:spPr>
          <a:xfrm>
            <a:off x="2133600" y="1295400"/>
            <a:ext cx="6934200" cy="5562600"/>
          </a:xfrm>
        </p:spPr>
        <p:txBody>
          <a:bodyPr>
            <a:normAutofit fontScale="62500" lnSpcReduction="20000"/>
          </a:bodyPr>
          <a:lstStyle/>
          <a:p>
            <a:r>
              <a:rPr lang="en-US" dirty="0"/>
              <a:t>The U.S. Mint issued the Sacagawea Golden Dollar from 2000 to 2008. </a:t>
            </a:r>
            <a:endParaRPr lang="en-US" dirty="0" smtClean="0"/>
          </a:p>
          <a:p>
            <a:r>
              <a:rPr lang="en-US" b="1" dirty="0" smtClean="0"/>
              <a:t>Characteristics</a:t>
            </a:r>
            <a:endParaRPr lang="en-US" b="1" dirty="0"/>
          </a:p>
          <a:p>
            <a:pPr lvl="1"/>
            <a:r>
              <a:rPr lang="en-US" b="1" dirty="0"/>
              <a:t>Obverse Design</a:t>
            </a:r>
            <a:endParaRPr lang="en-US" dirty="0"/>
          </a:p>
          <a:p>
            <a:pPr lvl="2"/>
            <a:r>
              <a:rPr lang="en-US" dirty="0"/>
              <a:t>The Golden Dollar's obverse, or heads, has </a:t>
            </a:r>
            <a:r>
              <a:rPr lang="en-US" dirty="0" smtClean="0"/>
              <a:t>a portrait of Sacagawea. </a:t>
            </a:r>
            <a:endParaRPr lang="en-US" dirty="0"/>
          </a:p>
          <a:p>
            <a:pPr lvl="2"/>
            <a:r>
              <a:rPr lang="en-US" dirty="0"/>
              <a:t>On her back, Sacagawea carries Jean Baptiste, her infant son. </a:t>
            </a:r>
          </a:p>
          <a:p>
            <a:pPr lvl="1"/>
            <a:r>
              <a:rPr lang="en-US" b="1" dirty="0"/>
              <a:t>Reverse Design</a:t>
            </a:r>
            <a:endParaRPr lang="en-US" dirty="0"/>
          </a:p>
          <a:p>
            <a:pPr lvl="2"/>
            <a:r>
              <a:rPr lang="en-US" dirty="0" smtClean="0"/>
              <a:t>The reverse </a:t>
            </a:r>
            <a:r>
              <a:rPr lang="en-US" dirty="0"/>
              <a:t>features a soaring eagle encircled by 17 stars. The 17 stars represent each state in the Union at the time of the 1804 Lewis and Clark expedition.</a:t>
            </a:r>
          </a:p>
          <a:p>
            <a:pPr lvl="1"/>
            <a:r>
              <a:rPr lang="en-US" b="1" dirty="0"/>
              <a:t>Obverse Inscriptions</a:t>
            </a:r>
          </a:p>
          <a:p>
            <a:pPr lvl="2"/>
            <a:r>
              <a:rPr lang="en-US" dirty="0"/>
              <a:t>LIBERTY</a:t>
            </a:r>
          </a:p>
          <a:p>
            <a:pPr lvl="2"/>
            <a:r>
              <a:rPr lang="en-US" dirty="0"/>
              <a:t>IN GOD WE TRUST</a:t>
            </a:r>
          </a:p>
          <a:p>
            <a:pPr lvl="2"/>
            <a:r>
              <a:rPr lang="en-US" dirty="0"/>
              <a:t>Year</a:t>
            </a:r>
          </a:p>
          <a:p>
            <a:pPr lvl="1"/>
            <a:r>
              <a:rPr lang="en-US" b="1" dirty="0"/>
              <a:t>Reverse Inscriptions</a:t>
            </a:r>
          </a:p>
          <a:p>
            <a:pPr lvl="2"/>
            <a:r>
              <a:rPr lang="en-US" dirty="0"/>
              <a:t>UNITED STATES OF AMERICA</a:t>
            </a:r>
          </a:p>
          <a:p>
            <a:pPr lvl="2"/>
            <a:r>
              <a:rPr lang="en-US" dirty="0"/>
              <a:t>E PLURIBUS UNUM</a:t>
            </a:r>
          </a:p>
          <a:p>
            <a:pPr lvl="2"/>
            <a:r>
              <a:rPr lang="en-US" dirty="0"/>
              <a:t>ONE DOLLAR</a:t>
            </a:r>
          </a:p>
          <a:p>
            <a:pPr lvl="1"/>
            <a:r>
              <a:rPr lang="en-US" b="1" dirty="0"/>
              <a:t>Mint and Mint Mark</a:t>
            </a:r>
          </a:p>
          <a:p>
            <a:pPr lvl="2"/>
            <a:r>
              <a:rPr lang="en-US" dirty="0"/>
              <a:t>Denver</a:t>
            </a:r>
          </a:p>
          <a:p>
            <a:pPr lvl="2"/>
            <a:r>
              <a:rPr lang="en-US" dirty="0"/>
              <a:t>Philadelphia</a:t>
            </a:r>
          </a:p>
          <a:p>
            <a:pPr lvl="2"/>
            <a:r>
              <a:rPr lang="en-US" dirty="0"/>
              <a:t>San </a:t>
            </a:r>
            <a:r>
              <a:rPr lang="en-US" dirty="0" smtClean="0"/>
              <a:t>Francisco</a:t>
            </a:r>
          </a:p>
          <a:p>
            <a:pPr lvl="1"/>
            <a:r>
              <a:rPr lang="en-US" b="1" dirty="0"/>
              <a:t>Artist Information</a:t>
            </a:r>
          </a:p>
          <a:p>
            <a:pPr lvl="2"/>
            <a:r>
              <a:rPr lang="en-US" b="1" dirty="0"/>
              <a:t>Obverse</a:t>
            </a:r>
            <a:r>
              <a:rPr lang="en-US" dirty="0"/>
              <a:t> </a:t>
            </a:r>
            <a:r>
              <a:rPr lang="en-US" b="1" dirty="0"/>
              <a:t>Designer: </a:t>
            </a:r>
            <a:r>
              <a:rPr lang="en-US" dirty="0"/>
              <a:t>Glenna </a:t>
            </a:r>
            <a:r>
              <a:rPr lang="en-US" dirty="0" err="1"/>
              <a:t>Goodacre</a:t>
            </a:r>
            <a:endParaRPr lang="en-US" dirty="0"/>
          </a:p>
          <a:p>
            <a:pPr lvl="2"/>
            <a:r>
              <a:rPr lang="en-US" b="1" dirty="0"/>
              <a:t>Reverse</a:t>
            </a:r>
            <a:r>
              <a:rPr lang="en-US" dirty="0"/>
              <a:t> </a:t>
            </a:r>
            <a:r>
              <a:rPr lang="en-US" b="1" dirty="0"/>
              <a:t>Designer: </a:t>
            </a:r>
            <a:r>
              <a:rPr lang="en-US" dirty="0"/>
              <a:t>Thomas Rogers</a:t>
            </a:r>
          </a:p>
          <a:p>
            <a:pPr lvl="2"/>
            <a:endParaRPr lang="en-US" dirty="0"/>
          </a:p>
          <a:p>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52600"/>
            <a:ext cx="1981200" cy="1981200"/>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1" y="3761232"/>
            <a:ext cx="1984780" cy="1953768"/>
          </a:xfrm>
          <a:prstGeom prst="rect">
            <a:avLst/>
          </a:prstGeom>
        </p:spPr>
      </p:pic>
    </p:spTree>
    <p:extLst>
      <p:ext uri="{BB962C8B-B14F-4D97-AF65-F5344CB8AC3E}">
        <p14:creationId xmlns:p14="http://schemas.microsoft.com/office/powerpoint/2010/main" val="1428451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Dollar</a:t>
            </a:r>
            <a:endParaRPr lang="en-US" dirty="0"/>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400" y="1676400"/>
            <a:ext cx="7162800" cy="3581400"/>
          </a:xfrm>
          <a:prstGeom prst="rect">
            <a:avLst/>
          </a:prstGeom>
        </p:spPr>
      </p:pic>
      <p:sp>
        <p:nvSpPr>
          <p:cNvPr id="7" name="TextBox 6"/>
          <p:cNvSpPr txBox="1"/>
          <p:nvPr/>
        </p:nvSpPr>
        <p:spPr>
          <a:xfrm>
            <a:off x="4343400" y="5486400"/>
            <a:ext cx="1447800" cy="400110"/>
          </a:xfrm>
          <a:prstGeom prst="rect">
            <a:avLst/>
          </a:prstGeom>
          <a:noFill/>
        </p:spPr>
        <p:txBody>
          <a:bodyPr wrap="square" rtlCol="0">
            <a:spAutoFit/>
          </a:bodyPr>
          <a:lstStyle/>
          <a:p>
            <a:r>
              <a:rPr lang="en-US" sz="2000" b="1" dirty="0" smtClean="0"/>
              <a:t>Mint Mark</a:t>
            </a:r>
            <a:endParaRPr lang="en-US" sz="2000" b="1" dirty="0"/>
          </a:p>
        </p:txBody>
      </p:sp>
      <p:sp>
        <p:nvSpPr>
          <p:cNvPr id="8" name="TextBox 7"/>
          <p:cNvSpPr txBox="1"/>
          <p:nvPr/>
        </p:nvSpPr>
        <p:spPr>
          <a:xfrm>
            <a:off x="1674879" y="5486400"/>
            <a:ext cx="1905000" cy="400110"/>
          </a:xfrm>
          <a:prstGeom prst="rect">
            <a:avLst/>
          </a:prstGeom>
          <a:noFill/>
        </p:spPr>
        <p:txBody>
          <a:bodyPr wrap="square" rtlCol="0">
            <a:spAutoFit/>
          </a:bodyPr>
          <a:lstStyle/>
          <a:p>
            <a:r>
              <a:rPr lang="en-US" sz="2000" b="1" dirty="0" smtClean="0"/>
              <a:t>Designer Initials</a:t>
            </a:r>
            <a:endParaRPr lang="en-US" sz="2000" b="1" dirty="0"/>
          </a:p>
        </p:txBody>
      </p:sp>
      <p:cxnSp>
        <p:nvCxnSpPr>
          <p:cNvPr id="9" name="Straight Arrow Connector 8"/>
          <p:cNvCxnSpPr/>
          <p:nvPr/>
        </p:nvCxnSpPr>
        <p:spPr>
          <a:xfrm flipH="1" flipV="1">
            <a:off x="2362200" y="4953000"/>
            <a:ext cx="265179" cy="609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810000" y="4191000"/>
            <a:ext cx="1108290" cy="1371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172200" y="5484891"/>
            <a:ext cx="1905000" cy="400110"/>
          </a:xfrm>
          <a:prstGeom prst="rect">
            <a:avLst/>
          </a:prstGeom>
          <a:noFill/>
        </p:spPr>
        <p:txBody>
          <a:bodyPr wrap="square" rtlCol="0">
            <a:spAutoFit/>
          </a:bodyPr>
          <a:lstStyle/>
          <a:p>
            <a:r>
              <a:rPr lang="en-US" sz="2000" b="1" dirty="0" smtClean="0"/>
              <a:t>Designer Initials</a:t>
            </a:r>
            <a:endParaRPr lang="en-US" sz="2000" b="1" dirty="0"/>
          </a:p>
        </p:txBody>
      </p:sp>
      <p:cxnSp>
        <p:nvCxnSpPr>
          <p:cNvPr id="12" name="Straight Arrow Connector 11"/>
          <p:cNvCxnSpPr>
            <a:stCxn id="11" idx="0"/>
          </p:cNvCxnSpPr>
          <p:nvPr/>
        </p:nvCxnSpPr>
        <p:spPr>
          <a:xfrm flipV="1">
            <a:off x="7124700" y="4343400"/>
            <a:ext cx="190500" cy="11414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96317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457200"/>
            <a:ext cx="4648200" cy="1143000"/>
          </a:xfrm>
        </p:spPr>
        <p:txBody>
          <a:bodyPr>
            <a:normAutofit fontScale="90000"/>
          </a:bodyPr>
          <a:lstStyle/>
          <a:p>
            <a:r>
              <a:rPr lang="en-US" dirty="0" smtClean="0"/>
              <a:t>Dollar: </a:t>
            </a:r>
            <a:r>
              <a:rPr lang="en-US" dirty="0"/>
              <a:t>U.S. Presidents 2000-2014</a:t>
            </a:r>
            <a:r>
              <a:rPr lang="en-US" dirty="0" smtClean="0"/>
              <a:t> </a:t>
            </a:r>
            <a:endParaRPr lang="en-US" dirty="0"/>
          </a:p>
        </p:txBody>
      </p:sp>
      <p:sp>
        <p:nvSpPr>
          <p:cNvPr id="3" name="Content Placeholder 2"/>
          <p:cNvSpPr>
            <a:spLocks noGrp="1"/>
          </p:cNvSpPr>
          <p:nvPr>
            <p:ph idx="1"/>
          </p:nvPr>
        </p:nvSpPr>
        <p:spPr>
          <a:xfrm>
            <a:off x="223416" y="1772703"/>
            <a:ext cx="6710784" cy="4863374"/>
          </a:xfrm>
        </p:spPr>
        <p:txBody>
          <a:bodyPr>
            <a:normAutofit fontScale="70000" lnSpcReduction="20000"/>
          </a:bodyPr>
          <a:lstStyle/>
          <a:p>
            <a:r>
              <a:rPr lang="en-US" dirty="0"/>
              <a:t>The United States Mint honors our nation’s presidents by issuing $1 coins featuring their images in the order that they served. </a:t>
            </a:r>
            <a:endParaRPr lang="en-US" dirty="0" smtClean="0"/>
          </a:p>
          <a:p>
            <a:r>
              <a:rPr lang="en-US" dirty="0" smtClean="0"/>
              <a:t>The </a:t>
            </a:r>
            <a:r>
              <a:rPr lang="en-US" dirty="0"/>
              <a:t>program began in 2007 with Presidents Washington, Adams, Jefferson, and Madison</a:t>
            </a:r>
            <a:r>
              <a:rPr lang="en-US" dirty="0" smtClean="0"/>
              <a:t>.</a:t>
            </a:r>
          </a:p>
          <a:p>
            <a:r>
              <a:rPr lang="en-US" b="1" dirty="0"/>
              <a:t>Characteristics</a:t>
            </a:r>
          </a:p>
          <a:p>
            <a:pPr lvl="1"/>
            <a:r>
              <a:rPr lang="en-US" b="1" dirty="0"/>
              <a:t>Obverse Inscriptions</a:t>
            </a:r>
          </a:p>
          <a:p>
            <a:pPr lvl="1"/>
            <a:r>
              <a:rPr lang="en-US" i="1" dirty="0" smtClean="0"/>
              <a:t>(NAME OF PRESIDENT)</a:t>
            </a:r>
            <a:endParaRPr lang="en-US" i="1" dirty="0"/>
          </a:p>
          <a:p>
            <a:pPr lvl="1"/>
            <a:r>
              <a:rPr lang="en-US" i="1" dirty="0" smtClean="0"/>
              <a:t>(WHEN THEY SERVED)</a:t>
            </a:r>
            <a:endParaRPr lang="en-US" i="1" dirty="0"/>
          </a:p>
          <a:p>
            <a:pPr lvl="1"/>
            <a:r>
              <a:rPr lang="en-US" b="1" dirty="0"/>
              <a:t>Reverse Inscriptions</a:t>
            </a:r>
          </a:p>
          <a:p>
            <a:pPr lvl="1"/>
            <a:r>
              <a:rPr lang="en-US" dirty="0"/>
              <a:t>UNITED STATES OF AMERICA</a:t>
            </a:r>
          </a:p>
          <a:p>
            <a:pPr lvl="1"/>
            <a:r>
              <a:rPr lang="en-US" dirty="0"/>
              <a:t>$1</a:t>
            </a:r>
          </a:p>
          <a:p>
            <a:pPr lvl="1"/>
            <a:r>
              <a:rPr lang="en-US" b="1" dirty="0"/>
              <a:t>Incused (edge) Inscriptions</a:t>
            </a:r>
          </a:p>
          <a:p>
            <a:pPr lvl="1"/>
            <a:r>
              <a:rPr lang="en-US" i="1" dirty="0" smtClean="0"/>
              <a:t>(DATE OF ISSUE)</a:t>
            </a:r>
            <a:endParaRPr lang="en-US" i="1" dirty="0"/>
          </a:p>
          <a:p>
            <a:pPr lvl="1"/>
            <a:r>
              <a:rPr lang="en-US" dirty="0"/>
              <a:t>E PLURIBUS UNUM</a:t>
            </a:r>
          </a:p>
          <a:p>
            <a:pPr lvl="1"/>
            <a:r>
              <a:rPr lang="en-US" dirty="0"/>
              <a:t>IN GOD WE TRUST</a:t>
            </a:r>
          </a:p>
          <a:p>
            <a:pPr lvl="1"/>
            <a:r>
              <a:rPr lang="en-US" dirty="0"/>
              <a:t>mint mark ("P", "D," or "S")</a:t>
            </a:r>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34200" y="609600"/>
            <a:ext cx="1981200" cy="1981200"/>
          </a:xfrm>
          <a:prstGeom prst="rect">
            <a:avLst/>
          </a:prstGeom>
        </p:spPr>
      </p:pic>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34200" y="2632238"/>
            <a:ext cx="1981200" cy="1981200"/>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34201" y="4654877"/>
            <a:ext cx="1981200" cy="1981200"/>
          </a:xfrm>
          <a:prstGeom prst="rect">
            <a:avLst/>
          </a:prstGeom>
        </p:spPr>
      </p:pic>
    </p:spTree>
    <p:extLst>
      <p:ext uri="{BB962C8B-B14F-4D97-AF65-F5344CB8AC3E}">
        <p14:creationId xmlns:p14="http://schemas.microsoft.com/office/powerpoint/2010/main" val="1610169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Requirement 5</a:t>
            </a:r>
            <a:endParaRPr lang="en-US" dirty="0"/>
          </a:p>
        </p:txBody>
      </p:sp>
      <p:sp>
        <p:nvSpPr>
          <p:cNvPr id="5" name="Content Placeholder 4"/>
          <p:cNvSpPr>
            <a:spLocks noGrp="1"/>
          </p:cNvSpPr>
          <p:nvPr>
            <p:ph idx="1"/>
          </p:nvPr>
        </p:nvSpPr>
        <p:spPr>
          <a:xfrm>
            <a:off x="381000" y="1778798"/>
            <a:ext cx="8463384" cy="1797840"/>
          </a:xfrm>
        </p:spPr>
        <p:txBody>
          <a:bodyPr>
            <a:normAutofit lnSpcReduction="10000"/>
          </a:bodyPr>
          <a:lstStyle/>
          <a:p>
            <a:pPr marL="0" indent="0">
              <a:buNone/>
            </a:pPr>
            <a:r>
              <a:rPr lang="en-US" dirty="0"/>
              <a:t>Describe and discuss with your counselor the special reverse designs of the quarters, half dollar and dollar coin struck in 1975-1976 to honor the U.S. Bicentennial.</a:t>
            </a:r>
            <a:endParaRPr lang="en-US" dirty="0"/>
          </a:p>
        </p:txBody>
      </p:sp>
      <p:pic>
        <p:nvPicPr>
          <p:cNvPr id="7" name="Picture 6"/>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467600" y="661988"/>
            <a:ext cx="927227" cy="9334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692" y="3429000"/>
            <a:ext cx="5334000" cy="3153209"/>
          </a:xfrm>
          <a:prstGeom prst="rect">
            <a:avLst/>
          </a:prstGeom>
        </p:spPr>
      </p:pic>
    </p:spTree>
    <p:extLst>
      <p:ext uri="{BB962C8B-B14F-4D97-AF65-F5344CB8AC3E}">
        <p14:creationId xmlns:p14="http://schemas.microsoft.com/office/powerpoint/2010/main" val="24497209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Bicentennial: Quarters</a:t>
            </a:r>
          </a:p>
        </p:txBody>
      </p:sp>
      <p:sp>
        <p:nvSpPr>
          <p:cNvPr id="3" name="Content Placeholder 2"/>
          <p:cNvSpPr>
            <a:spLocks noGrp="1"/>
          </p:cNvSpPr>
          <p:nvPr>
            <p:ph idx="1"/>
          </p:nvPr>
        </p:nvSpPr>
        <p:spPr/>
        <p:txBody>
          <a:bodyPr>
            <a:normAutofit fontScale="92500" lnSpcReduction="10000"/>
          </a:bodyPr>
          <a:lstStyle/>
          <a:p>
            <a:r>
              <a:rPr lang="en-US" dirty="0" smtClean="0"/>
              <a:t>The </a:t>
            </a:r>
            <a:r>
              <a:rPr lang="en-US" dirty="0"/>
              <a:t>coin was minted in the years 1975 and 1976 and carried the dual dates of </a:t>
            </a:r>
            <a:r>
              <a:rPr lang="en-US" dirty="0" smtClean="0"/>
              <a:t>1776-1976 </a:t>
            </a:r>
            <a:r>
              <a:rPr lang="en-US" dirty="0"/>
              <a:t>in celebration of the 200th anniversary of the independence of the United States</a:t>
            </a:r>
            <a:r>
              <a:rPr lang="en-US" dirty="0" smtClean="0"/>
              <a:t>. </a:t>
            </a:r>
          </a:p>
          <a:p>
            <a:r>
              <a:rPr lang="en-US" dirty="0" smtClean="0"/>
              <a:t>During </a:t>
            </a:r>
            <a:r>
              <a:rPr lang="en-US" dirty="0"/>
              <a:t>the release of the Bicentennial coinage, no coins of this denomination carried the single date of 1975 or 1976.</a:t>
            </a:r>
          </a:p>
          <a:p>
            <a:r>
              <a:rPr lang="en-US" dirty="0"/>
              <a:t>The reverse features a Colonial drummer facing left and a victory torch encircled by thirteen stars at the upper left.</a:t>
            </a: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40" y="1752600"/>
            <a:ext cx="2057400" cy="2057400"/>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91440" y="3836198"/>
            <a:ext cx="2057400" cy="2038350"/>
          </a:xfrm>
          <a:prstGeom prst="rect">
            <a:avLst/>
          </a:prstGeom>
        </p:spPr>
      </p:pic>
    </p:spTree>
    <p:extLst>
      <p:ext uri="{BB962C8B-B14F-4D97-AF65-F5344CB8AC3E}">
        <p14:creationId xmlns:p14="http://schemas.microsoft.com/office/powerpoint/2010/main" val="1343370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000" dirty="0" smtClean="0"/>
              <a:t>Coin Collecting </a:t>
            </a:r>
            <a:br>
              <a:rPr lang="en-US" sz="3000" dirty="0" smtClean="0"/>
            </a:br>
            <a:r>
              <a:rPr lang="en-US" sz="3000" dirty="0" smtClean="0"/>
              <a:t>Merit Badge Requirements</a:t>
            </a:r>
            <a:endParaRPr lang="en-US" sz="3000" dirty="0"/>
          </a:p>
        </p:txBody>
      </p:sp>
      <p:sp>
        <p:nvSpPr>
          <p:cNvPr id="3" name="Content Placeholder 2"/>
          <p:cNvSpPr>
            <a:spLocks noGrp="1"/>
          </p:cNvSpPr>
          <p:nvPr>
            <p:ph idx="1"/>
          </p:nvPr>
        </p:nvSpPr>
        <p:spPr/>
        <p:txBody>
          <a:bodyPr>
            <a:normAutofit fontScale="85000" lnSpcReduction="20000"/>
          </a:bodyPr>
          <a:lstStyle/>
          <a:p>
            <a:pPr marL="514350" indent="-514350">
              <a:buFont typeface="+mj-lt"/>
              <a:buAutoNum type="arabicPeriod" startAt="7"/>
            </a:pPr>
            <a:r>
              <a:rPr lang="en-US" dirty="0"/>
              <a:t>Do ONE of the following:</a:t>
            </a:r>
          </a:p>
          <a:p>
            <a:pPr marL="914400" lvl="1" indent="-514350">
              <a:buFont typeface="+mj-lt"/>
              <a:buAutoNum type="alphaLcPeriod"/>
            </a:pPr>
            <a:r>
              <a:rPr lang="en-US" dirty="0"/>
              <a:t>Collect and identify for your counselor 20 different world coins from at least 7 different countries. Identify the country, major design elements, and denomination of each.</a:t>
            </a:r>
          </a:p>
          <a:p>
            <a:pPr marL="914400" lvl="1" indent="-514350">
              <a:buFont typeface="+mj-lt"/>
              <a:buAutoNum type="alphaLcPeriod"/>
            </a:pPr>
            <a:r>
              <a:rPr lang="en-US" dirty="0"/>
              <a:t>Collect and identify for your counselor 20 different world paper money from at least 7 different countries. Identify the country, major design elements, and denomination of each.</a:t>
            </a:r>
          </a:p>
          <a:p>
            <a:pPr marL="914400" lvl="1" indent="-514350">
              <a:buFont typeface="+mj-lt"/>
              <a:buAutoNum type="alphaLcPeriod"/>
            </a:pPr>
            <a:r>
              <a:rPr lang="en-US" dirty="0"/>
              <a:t>Collect and identify for your counselor 20 different tokens and/or medals. Identify the issuer and use of each.</a:t>
            </a:r>
          </a:p>
          <a:p>
            <a:pPr marL="914400" lvl="1" indent="-514350">
              <a:buFont typeface="+mj-lt"/>
              <a:buAutoNum type="alphaLcPeriod"/>
            </a:pPr>
            <a:r>
              <a:rPr lang="en-US" dirty="0"/>
              <a:t>Complete one of the following and report to your counselor what you experienced:</a:t>
            </a:r>
          </a:p>
          <a:p>
            <a:pPr marL="1314450" lvl="2" indent="-514350">
              <a:buFont typeface="+mj-lt"/>
              <a:buAutoNum type="arabicPeriod"/>
            </a:pPr>
            <a:r>
              <a:rPr lang="en-US" dirty="0"/>
              <a:t>Attend a coin show</a:t>
            </a:r>
          </a:p>
          <a:p>
            <a:pPr marL="1314450" lvl="2" indent="-514350">
              <a:buFont typeface="+mj-lt"/>
              <a:buAutoNum type="arabicPeriod"/>
            </a:pPr>
            <a:r>
              <a:rPr lang="en-US" dirty="0"/>
              <a:t>Attend a coin club meeting</a:t>
            </a:r>
          </a:p>
          <a:p>
            <a:pPr marL="1314450" lvl="2" indent="-514350">
              <a:buFont typeface="+mj-lt"/>
              <a:buAutoNum type="arabicPeriod"/>
            </a:pPr>
            <a:r>
              <a:rPr lang="en-US" dirty="0"/>
              <a:t>Tour a U.S. Mint facility or museum</a:t>
            </a:r>
          </a:p>
          <a:p>
            <a:pPr marL="1314450" lvl="2" indent="-514350">
              <a:buFont typeface="+mj-lt"/>
              <a:buAutoNum type="arabicPeriod"/>
            </a:pPr>
            <a:r>
              <a:rPr lang="en-US" dirty="0"/>
              <a:t>Tour a virtual exhibit (with your parent or guardian’s permission) approved by your counselor.</a:t>
            </a:r>
          </a:p>
          <a:p>
            <a:endParaRPr lang="en-US" dirty="0" smtClean="0"/>
          </a:p>
          <a:p>
            <a:endParaRPr lang="en-US" dirty="0"/>
          </a:p>
        </p:txBody>
      </p:sp>
      <p:pic>
        <p:nvPicPr>
          <p:cNvPr id="5" name="Picture 4"/>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543800" y="252905"/>
            <a:ext cx="927227" cy="933450"/>
          </a:xfrm>
          <a:prstGeom prst="rect">
            <a:avLst/>
          </a:prstGeom>
        </p:spPr>
      </p:pic>
    </p:spTree>
    <p:extLst>
      <p:ext uri="{BB962C8B-B14F-4D97-AF65-F5344CB8AC3E}">
        <p14:creationId xmlns:p14="http://schemas.microsoft.com/office/powerpoint/2010/main" val="39931914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Bicentennial: Half Dollar</a:t>
            </a:r>
            <a:endParaRPr lang="en-US" dirty="0"/>
          </a:p>
        </p:txBody>
      </p:sp>
      <p:sp>
        <p:nvSpPr>
          <p:cNvPr id="3" name="Content Placeholder 2"/>
          <p:cNvSpPr>
            <a:spLocks noGrp="1"/>
          </p:cNvSpPr>
          <p:nvPr>
            <p:ph idx="1"/>
          </p:nvPr>
        </p:nvSpPr>
        <p:spPr>
          <a:xfrm>
            <a:off x="304800" y="4800600"/>
            <a:ext cx="8539584" cy="1482538"/>
          </a:xfrm>
        </p:spPr>
        <p:txBody>
          <a:bodyPr>
            <a:normAutofit fontScale="92500"/>
          </a:bodyPr>
          <a:lstStyle/>
          <a:p>
            <a:r>
              <a:rPr lang="en-US" dirty="0"/>
              <a:t>A temporary reverse featuring Independence Hall in Philadelphia appeared in 1975 and 1976 to celebrate the bicentennial of the Declaration of Independence.</a:t>
            </a:r>
          </a:p>
        </p:txBody>
      </p:sp>
      <p:pic>
        <p:nvPicPr>
          <p:cNvPr id="4" name="Picture 3"/>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504397" y="1600200"/>
            <a:ext cx="6140389" cy="3048000"/>
          </a:xfrm>
          <a:prstGeom prst="rect">
            <a:avLst/>
          </a:prstGeom>
        </p:spPr>
      </p:pic>
    </p:spTree>
    <p:extLst>
      <p:ext uri="{BB962C8B-B14F-4D97-AF65-F5344CB8AC3E}">
        <p14:creationId xmlns:p14="http://schemas.microsoft.com/office/powerpoint/2010/main" val="31434578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Bicentennial: Dollar Coin</a:t>
            </a:r>
            <a:endParaRPr lang="en-US" dirty="0"/>
          </a:p>
        </p:txBody>
      </p:sp>
      <p:sp>
        <p:nvSpPr>
          <p:cNvPr id="3" name="Content Placeholder 2"/>
          <p:cNvSpPr>
            <a:spLocks noGrp="1"/>
          </p:cNvSpPr>
          <p:nvPr>
            <p:ph idx="1"/>
          </p:nvPr>
        </p:nvSpPr>
        <p:spPr>
          <a:xfrm>
            <a:off x="381000" y="4495800"/>
            <a:ext cx="8463384" cy="1863538"/>
          </a:xfrm>
        </p:spPr>
        <p:txBody>
          <a:bodyPr/>
          <a:lstStyle/>
          <a:p>
            <a:r>
              <a:rPr lang="en-US" dirty="0"/>
              <a:t>The Bicentennial dollar, picturing the Liberty Bell and moon on the reverse and the double date 1776-1976 beneath the portrait of President Eisenhower on the obverse,</a:t>
            </a: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05000" y="1676400"/>
            <a:ext cx="5334000" cy="2667000"/>
          </a:xfrm>
          <a:prstGeom prst="rect">
            <a:avLst/>
          </a:prstGeom>
        </p:spPr>
      </p:pic>
    </p:spTree>
    <p:extLst>
      <p:ext uri="{BB962C8B-B14F-4D97-AF65-F5344CB8AC3E}">
        <p14:creationId xmlns:p14="http://schemas.microsoft.com/office/powerpoint/2010/main" val="38723829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Requirement 6</a:t>
            </a:r>
            <a:endParaRPr lang="en-US" dirty="0"/>
          </a:p>
        </p:txBody>
      </p:sp>
      <p:sp>
        <p:nvSpPr>
          <p:cNvPr id="5" name="Content Placeholder 4"/>
          <p:cNvSpPr>
            <a:spLocks noGrp="1"/>
          </p:cNvSpPr>
          <p:nvPr>
            <p:ph idx="1"/>
          </p:nvPr>
        </p:nvSpPr>
        <p:spPr/>
        <p:txBody>
          <a:bodyPr/>
          <a:lstStyle/>
          <a:p>
            <a:pPr marL="0" indent="0">
              <a:buNone/>
            </a:pPr>
            <a:r>
              <a:rPr lang="en-US" dirty="0"/>
              <a:t>Identify for your counselor the people depicted on current currency: $1, $2, $5, $10, $20, $50, and $100 notes. Explain where United States currency is printed.</a:t>
            </a:r>
            <a:endParaRPr lang="en-US" dirty="0"/>
          </a:p>
        </p:txBody>
      </p:sp>
      <p:pic>
        <p:nvPicPr>
          <p:cNvPr id="7" name="Picture 6"/>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467600" y="661988"/>
            <a:ext cx="927227" cy="9334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013" y="3733800"/>
            <a:ext cx="6553200" cy="2769819"/>
          </a:xfrm>
          <a:prstGeom prst="rect">
            <a:avLst/>
          </a:prstGeom>
        </p:spPr>
      </p:pic>
    </p:spTree>
    <p:extLst>
      <p:ext uri="{BB962C8B-B14F-4D97-AF65-F5344CB8AC3E}">
        <p14:creationId xmlns:p14="http://schemas.microsoft.com/office/powerpoint/2010/main" val="13361094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Portraits on U.S. Paper Currency</a:t>
            </a:r>
            <a:endParaRPr lang="en-US" dirty="0"/>
          </a:p>
        </p:txBody>
      </p:sp>
      <p:sp>
        <p:nvSpPr>
          <p:cNvPr id="11" name="Content Placeholder 10"/>
          <p:cNvSpPr>
            <a:spLocks noGrp="1"/>
          </p:cNvSpPr>
          <p:nvPr>
            <p:ph idx="1"/>
          </p:nvPr>
        </p:nvSpPr>
        <p:spPr>
          <a:xfrm>
            <a:off x="228600" y="1778798"/>
            <a:ext cx="2971800" cy="4275740"/>
          </a:xfrm>
        </p:spPr>
        <p:txBody>
          <a:bodyPr>
            <a:normAutofit/>
          </a:bodyPr>
          <a:lstStyle/>
          <a:p>
            <a:r>
              <a:rPr lang="en-US" sz="1800" dirty="0" smtClean="0"/>
              <a:t>$1 George Washington</a:t>
            </a:r>
          </a:p>
          <a:p>
            <a:r>
              <a:rPr lang="en-US" sz="1800" dirty="0" smtClean="0"/>
              <a:t>$2 Thomas Jefferson</a:t>
            </a:r>
          </a:p>
          <a:p>
            <a:r>
              <a:rPr lang="en-US" sz="1800" dirty="0" smtClean="0"/>
              <a:t>$5 Abraham Lincoln</a:t>
            </a:r>
          </a:p>
          <a:p>
            <a:r>
              <a:rPr lang="en-US" sz="1800" dirty="0" smtClean="0"/>
              <a:t>$10 Alexander Hamilton</a:t>
            </a:r>
          </a:p>
          <a:p>
            <a:r>
              <a:rPr lang="en-US" sz="1800" dirty="0" smtClean="0"/>
              <a:t>$20 Andrew Jackson</a:t>
            </a:r>
          </a:p>
          <a:p>
            <a:r>
              <a:rPr lang="en-US" sz="1800" dirty="0" smtClean="0"/>
              <a:t>$50 Ulysses S Grant</a:t>
            </a:r>
          </a:p>
          <a:p>
            <a:r>
              <a:rPr lang="en-US" sz="1800" dirty="0" smtClean="0"/>
              <a:t>$100 Benjamin Franklin</a:t>
            </a:r>
            <a:endParaRPr lang="en-US" sz="1800" dirty="0"/>
          </a:p>
        </p:txBody>
      </p:sp>
      <p:pic>
        <p:nvPicPr>
          <p:cNvPr id="12" name="Content Placeholder 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7313" y="1752600"/>
            <a:ext cx="5679587" cy="4953000"/>
          </a:xfrm>
          <a:prstGeom prst="rect">
            <a:avLst/>
          </a:prstGeom>
        </p:spPr>
      </p:pic>
    </p:spTree>
    <p:extLst>
      <p:ext uri="{BB962C8B-B14F-4D97-AF65-F5344CB8AC3E}">
        <p14:creationId xmlns:p14="http://schemas.microsoft.com/office/powerpoint/2010/main" val="26567774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Printing of U.S. Currency</a:t>
            </a:r>
            <a:endParaRPr lang="en-US" dirty="0"/>
          </a:p>
        </p:txBody>
      </p:sp>
      <p:sp>
        <p:nvSpPr>
          <p:cNvPr id="3" name="Content Placeholder 2"/>
          <p:cNvSpPr>
            <a:spLocks noGrp="1"/>
          </p:cNvSpPr>
          <p:nvPr>
            <p:ph idx="1"/>
          </p:nvPr>
        </p:nvSpPr>
        <p:spPr>
          <a:xfrm>
            <a:off x="3733800" y="1778798"/>
            <a:ext cx="5110584" cy="4622002"/>
          </a:xfrm>
        </p:spPr>
        <p:txBody>
          <a:bodyPr>
            <a:normAutofit fontScale="92500" lnSpcReduction="20000"/>
          </a:bodyPr>
          <a:lstStyle/>
          <a:p>
            <a:r>
              <a:rPr lang="en-US" dirty="0"/>
              <a:t>Since 1862, </a:t>
            </a:r>
            <a:r>
              <a:rPr lang="en-US" dirty="0" smtClean="0"/>
              <a:t>the Bureau of Engraving and Printing (BEP) </a:t>
            </a:r>
            <a:r>
              <a:rPr lang="en-US" dirty="0"/>
              <a:t>been entrusted with the mission of manufacturing the nation’s currency.  </a:t>
            </a:r>
            <a:endParaRPr lang="en-US" dirty="0" smtClean="0"/>
          </a:p>
          <a:p>
            <a:r>
              <a:rPr lang="en-US" dirty="0" smtClean="0"/>
              <a:t>All </a:t>
            </a:r>
            <a:r>
              <a:rPr lang="en-US" dirty="0"/>
              <a:t>U.S. currency is </a:t>
            </a:r>
            <a:r>
              <a:rPr lang="en-US" dirty="0"/>
              <a:t>printed at </a:t>
            </a:r>
            <a:r>
              <a:rPr lang="en-US" dirty="0" smtClean="0"/>
              <a:t>the facilities </a:t>
            </a:r>
            <a:r>
              <a:rPr lang="en-US" dirty="0"/>
              <a:t>in Washington, D.C. and </a:t>
            </a:r>
            <a:r>
              <a:rPr lang="en-US" dirty="0" smtClean="0"/>
              <a:t>Fort </a:t>
            </a:r>
            <a:r>
              <a:rPr lang="en-US" dirty="0"/>
              <a:t>Worth, Texas.</a:t>
            </a:r>
            <a:r>
              <a:rPr lang="en-US" dirty="0"/>
              <a:t>  </a:t>
            </a:r>
            <a:endParaRPr lang="en-US" dirty="0" smtClean="0"/>
          </a:p>
          <a:p>
            <a:r>
              <a:rPr lang="en-US" dirty="0" smtClean="0"/>
              <a:t>In </a:t>
            </a:r>
            <a:r>
              <a:rPr lang="en-US" dirty="0"/>
              <a:t>addition to manufacturing U.S. paper currency, BEP also prints a variety of U.S. government security documents.</a:t>
            </a:r>
          </a:p>
        </p:txBody>
      </p:sp>
      <p:pic>
        <p:nvPicPr>
          <p:cNvPr id="5" name="Picture 4"/>
          <p:cNvPicPr>
            <a:picLocks noChangeAspect="1"/>
          </p:cNvPicPr>
          <p:nvPr/>
        </p:nvPicPr>
        <p:blipFill>
          <a:blip r:embed="rId2"/>
          <a:stretch>
            <a:fillRect/>
          </a:stretch>
        </p:blipFill>
        <p:spPr>
          <a:xfrm>
            <a:off x="304800" y="1778798"/>
            <a:ext cx="3130296" cy="3130296"/>
          </a:xfrm>
          <a:prstGeom prst="rect">
            <a:avLst/>
          </a:prstGeom>
        </p:spPr>
      </p:pic>
    </p:spTree>
    <p:extLst>
      <p:ext uri="{BB962C8B-B14F-4D97-AF65-F5344CB8AC3E}">
        <p14:creationId xmlns:p14="http://schemas.microsoft.com/office/powerpoint/2010/main" val="19050304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Bureau of Engraving and Printing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752600"/>
            <a:ext cx="3276600" cy="19177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757001"/>
            <a:ext cx="3276600" cy="1892300"/>
          </a:xfrm>
          <a:prstGeom prst="rect">
            <a:avLst/>
          </a:prstGeom>
        </p:spPr>
      </p:pic>
      <p:sp>
        <p:nvSpPr>
          <p:cNvPr id="6" name="TextBox 5"/>
          <p:cNvSpPr txBox="1"/>
          <p:nvPr/>
        </p:nvSpPr>
        <p:spPr>
          <a:xfrm>
            <a:off x="685800" y="3886200"/>
            <a:ext cx="3276600" cy="2031325"/>
          </a:xfrm>
          <a:prstGeom prst="rect">
            <a:avLst/>
          </a:prstGeom>
          <a:noFill/>
        </p:spPr>
        <p:txBody>
          <a:bodyPr wrap="square" rtlCol="0">
            <a:spAutoFit/>
          </a:bodyPr>
          <a:lstStyle/>
          <a:p>
            <a:r>
              <a:rPr lang="en-US" b="1" dirty="0"/>
              <a:t>Washington, DC Facility</a:t>
            </a:r>
            <a:r>
              <a:rPr lang="en-US" dirty="0"/>
              <a:t/>
            </a:r>
            <a:br>
              <a:rPr lang="en-US" dirty="0"/>
            </a:br>
            <a:r>
              <a:rPr lang="en-US" dirty="0" smtClean="0"/>
              <a:t>Department </a:t>
            </a:r>
            <a:r>
              <a:rPr lang="en-US" dirty="0"/>
              <a:t>of the Treasury</a:t>
            </a:r>
            <a:br>
              <a:rPr lang="en-US" dirty="0"/>
            </a:br>
            <a:r>
              <a:rPr lang="en-US" dirty="0"/>
              <a:t>Bureau of Engraving and Printing</a:t>
            </a:r>
            <a:br>
              <a:rPr lang="en-US" dirty="0"/>
            </a:br>
            <a:r>
              <a:rPr lang="en-US" dirty="0"/>
              <a:t>14th and C Streets, SW</a:t>
            </a:r>
            <a:br>
              <a:rPr lang="en-US" dirty="0"/>
            </a:br>
            <a:r>
              <a:rPr lang="en-US" dirty="0"/>
              <a:t>Washington, DC 20228</a:t>
            </a:r>
            <a:br>
              <a:rPr lang="en-US" dirty="0"/>
            </a:br>
            <a:endParaRPr lang="en-US" dirty="0"/>
          </a:p>
          <a:p>
            <a:r>
              <a:rPr lang="en-US" b="1" dirty="0" smtClean="0"/>
              <a:t>Public </a:t>
            </a:r>
            <a:r>
              <a:rPr lang="en-US" b="1" dirty="0"/>
              <a:t>Tours:</a:t>
            </a:r>
            <a:r>
              <a:rPr lang="en-US" dirty="0"/>
              <a:t> </a:t>
            </a:r>
            <a:r>
              <a:rPr lang="en-US" dirty="0" smtClean="0"/>
              <a:t>1-866-874-2330</a:t>
            </a:r>
            <a:endParaRPr lang="en-US" dirty="0">
              <a:effectLst/>
            </a:endParaRPr>
          </a:p>
        </p:txBody>
      </p:sp>
      <p:sp>
        <p:nvSpPr>
          <p:cNvPr id="7" name="TextBox 6"/>
          <p:cNvSpPr txBox="1"/>
          <p:nvPr/>
        </p:nvSpPr>
        <p:spPr>
          <a:xfrm>
            <a:off x="5334000" y="3886199"/>
            <a:ext cx="3276600" cy="2031325"/>
          </a:xfrm>
          <a:prstGeom prst="rect">
            <a:avLst/>
          </a:prstGeom>
          <a:noFill/>
        </p:spPr>
        <p:txBody>
          <a:bodyPr wrap="square" rtlCol="0">
            <a:spAutoFit/>
          </a:bodyPr>
          <a:lstStyle/>
          <a:p>
            <a:r>
              <a:rPr lang="en-US" b="1" dirty="0"/>
              <a:t>Fort Worth, TX Facility</a:t>
            </a:r>
            <a:r>
              <a:rPr lang="en-US" dirty="0"/>
              <a:t/>
            </a:r>
            <a:br>
              <a:rPr lang="en-US" dirty="0"/>
            </a:br>
            <a:r>
              <a:rPr lang="en-US" dirty="0" smtClean="0"/>
              <a:t>Department </a:t>
            </a:r>
            <a:r>
              <a:rPr lang="en-US" dirty="0"/>
              <a:t>of the Treasury</a:t>
            </a:r>
            <a:br>
              <a:rPr lang="en-US" dirty="0"/>
            </a:br>
            <a:r>
              <a:rPr lang="en-US" dirty="0"/>
              <a:t>Bureau of Engraving and Printing</a:t>
            </a:r>
            <a:br>
              <a:rPr lang="en-US" dirty="0"/>
            </a:br>
            <a:r>
              <a:rPr lang="en-US" dirty="0"/>
              <a:t>9000 Blue Mound Road</a:t>
            </a:r>
            <a:br>
              <a:rPr lang="en-US" dirty="0"/>
            </a:br>
            <a:r>
              <a:rPr lang="en-US" dirty="0"/>
              <a:t>Fort Worth, TX 76131</a:t>
            </a:r>
            <a:br>
              <a:rPr lang="en-US" dirty="0"/>
            </a:br>
            <a:r>
              <a:rPr lang="en-US" dirty="0"/>
              <a:t> </a:t>
            </a:r>
          </a:p>
          <a:p>
            <a:r>
              <a:rPr lang="en-US" b="1" dirty="0"/>
              <a:t>Public Tours:</a:t>
            </a:r>
            <a:r>
              <a:rPr lang="en-US" dirty="0"/>
              <a:t> </a:t>
            </a:r>
            <a:r>
              <a:rPr lang="en-US" dirty="0" smtClean="0"/>
              <a:t>1-866-865-1194</a:t>
            </a:r>
            <a:endParaRPr lang="en-US" dirty="0">
              <a:effectLst/>
            </a:endParaRPr>
          </a:p>
        </p:txBody>
      </p:sp>
    </p:spTree>
    <p:extLst>
      <p:ext uri="{BB962C8B-B14F-4D97-AF65-F5344CB8AC3E}">
        <p14:creationId xmlns:p14="http://schemas.microsoft.com/office/powerpoint/2010/main" val="41032661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Requirement 7</a:t>
            </a:r>
            <a:endParaRPr lang="en-US" dirty="0"/>
          </a:p>
        </p:txBody>
      </p:sp>
      <p:sp>
        <p:nvSpPr>
          <p:cNvPr id="5" name="Content Placeholder 4"/>
          <p:cNvSpPr>
            <a:spLocks noGrp="1"/>
          </p:cNvSpPr>
          <p:nvPr>
            <p:ph idx="1"/>
          </p:nvPr>
        </p:nvSpPr>
        <p:spPr>
          <a:xfrm>
            <a:off x="2133600" y="1778798"/>
            <a:ext cx="6710784" cy="4850602"/>
          </a:xfrm>
        </p:spPr>
        <p:txBody>
          <a:bodyPr>
            <a:normAutofit fontScale="77500" lnSpcReduction="20000"/>
          </a:bodyPr>
          <a:lstStyle/>
          <a:p>
            <a:pPr marL="0" indent="0">
              <a:buNone/>
            </a:pPr>
            <a:r>
              <a:rPr lang="en-US" dirty="0"/>
              <a:t>Do ONE of the following:</a:t>
            </a:r>
          </a:p>
          <a:p>
            <a:pPr marL="914400" lvl="1" indent="-514350">
              <a:buFont typeface="+mj-lt"/>
              <a:buAutoNum type="alphaLcPeriod"/>
            </a:pPr>
            <a:r>
              <a:rPr lang="en-US" dirty="0"/>
              <a:t>Collect and identify for your counselor 20 different world coins from at least 7 different countries. Identify the country, major design elements, and denomination of each.</a:t>
            </a:r>
          </a:p>
          <a:p>
            <a:pPr marL="914400" lvl="1" indent="-514350">
              <a:buFont typeface="+mj-lt"/>
              <a:buAutoNum type="alphaLcPeriod"/>
            </a:pPr>
            <a:r>
              <a:rPr lang="en-US" dirty="0"/>
              <a:t>Collect and identify for your counselor 20 different world paper money from at least 7 different countries. Identify the country, major design elements, and denomination of each.</a:t>
            </a:r>
          </a:p>
          <a:p>
            <a:pPr marL="914400" lvl="1" indent="-514350">
              <a:buFont typeface="+mj-lt"/>
              <a:buAutoNum type="alphaLcPeriod"/>
            </a:pPr>
            <a:r>
              <a:rPr lang="en-US" dirty="0"/>
              <a:t>Collect and identify for your counselor 20 different tokens and/or medals. Identify the issuer and use of each.</a:t>
            </a:r>
          </a:p>
          <a:p>
            <a:pPr marL="914400" lvl="1" indent="-514350">
              <a:buFont typeface="+mj-lt"/>
              <a:buAutoNum type="alphaLcPeriod"/>
            </a:pPr>
            <a:r>
              <a:rPr lang="en-US" dirty="0"/>
              <a:t>Complete one of the following and report to your counselor what you experienced:</a:t>
            </a:r>
          </a:p>
          <a:p>
            <a:pPr marL="1314450" lvl="2" indent="-514350">
              <a:buFont typeface="+mj-lt"/>
              <a:buAutoNum type="arabicPeriod"/>
            </a:pPr>
            <a:r>
              <a:rPr lang="en-US" dirty="0"/>
              <a:t>Attend a coin show</a:t>
            </a:r>
          </a:p>
          <a:p>
            <a:pPr marL="1314450" lvl="2" indent="-514350">
              <a:buFont typeface="+mj-lt"/>
              <a:buAutoNum type="arabicPeriod"/>
            </a:pPr>
            <a:r>
              <a:rPr lang="en-US" dirty="0"/>
              <a:t>Attend a coin club meeting</a:t>
            </a:r>
          </a:p>
          <a:p>
            <a:pPr marL="1314450" lvl="2" indent="-514350">
              <a:buFont typeface="+mj-lt"/>
              <a:buAutoNum type="arabicPeriod"/>
            </a:pPr>
            <a:r>
              <a:rPr lang="en-US" dirty="0"/>
              <a:t>Tour a U.S. Mint facility or museum</a:t>
            </a:r>
          </a:p>
          <a:p>
            <a:pPr marL="1314450" lvl="2" indent="-514350">
              <a:buFont typeface="+mj-lt"/>
              <a:buAutoNum type="arabicPeriod"/>
            </a:pPr>
            <a:r>
              <a:rPr lang="en-US" dirty="0"/>
              <a:t>Tour a virtual exhibit (with your parent or guardian’s permission) approved by your counselor.</a:t>
            </a:r>
            <a:endParaRPr lang="en-US" dirty="0"/>
          </a:p>
        </p:txBody>
      </p:sp>
      <p:pic>
        <p:nvPicPr>
          <p:cNvPr id="7" name="Picture 6"/>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467600" y="661988"/>
            <a:ext cx="927227" cy="933450"/>
          </a:xfrm>
          <a:prstGeom prst="rect">
            <a:avLst/>
          </a:prstGeom>
        </p:spPr>
      </p:pic>
      <p:pic>
        <p:nvPicPr>
          <p:cNvPr id="2" name="Picture 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9091"/>
          <a:stretch/>
        </p:blipFill>
        <p:spPr>
          <a:xfrm>
            <a:off x="457200" y="2203486"/>
            <a:ext cx="1828800" cy="4470400"/>
          </a:xfrm>
          <a:prstGeom prst="rect">
            <a:avLst/>
          </a:prstGeom>
        </p:spPr>
      </p:pic>
    </p:spTree>
    <p:extLst>
      <p:ext uri="{BB962C8B-B14F-4D97-AF65-F5344CB8AC3E}">
        <p14:creationId xmlns:p14="http://schemas.microsoft.com/office/powerpoint/2010/main" val="16015343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Foreign Coins and Bank Notes</a:t>
            </a:r>
            <a:endParaRPr lang="en-US" dirty="0"/>
          </a:p>
        </p:txBody>
      </p:sp>
      <p:sp>
        <p:nvSpPr>
          <p:cNvPr id="3" name="Content Placeholder 2"/>
          <p:cNvSpPr>
            <a:spLocks noGrp="1"/>
          </p:cNvSpPr>
          <p:nvPr>
            <p:ph idx="1"/>
          </p:nvPr>
        </p:nvSpPr>
        <p:spPr>
          <a:xfrm>
            <a:off x="381000" y="1739774"/>
            <a:ext cx="5340238" cy="4840754"/>
          </a:xfrm>
        </p:spPr>
        <p:txBody>
          <a:bodyPr>
            <a:normAutofit fontScale="85000" lnSpcReduction="10000"/>
          </a:bodyPr>
          <a:lstStyle/>
          <a:p>
            <a:r>
              <a:rPr lang="en-US" dirty="0"/>
              <a:t>Many banks offer </a:t>
            </a:r>
            <a:r>
              <a:rPr lang="en-US" dirty="0" smtClean="0"/>
              <a:t>to exchange U.S. currency for foreign currency </a:t>
            </a:r>
            <a:r>
              <a:rPr lang="en-US" dirty="0"/>
              <a:t>to their customers. </a:t>
            </a:r>
            <a:endParaRPr lang="en-US" dirty="0" smtClean="0"/>
          </a:p>
          <a:p>
            <a:pPr lvl="1"/>
            <a:r>
              <a:rPr lang="en-US" dirty="0" smtClean="0"/>
              <a:t>There </a:t>
            </a:r>
            <a:r>
              <a:rPr lang="en-US" dirty="0"/>
              <a:t>may be a small fee if you exchange less than a certain </a:t>
            </a:r>
            <a:r>
              <a:rPr lang="en-US" dirty="0" smtClean="0"/>
              <a:t>amount. </a:t>
            </a:r>
            <a:endParaRPr lang="en-US" dirty="0"/>
          </a:p>
          <a:p>
            <a:r>
              <a:rPr lang="en-US" dirty="0" smtClean="0"/>
              <a:t>Another way to start collecting foreign coins and bank notes is by attending local coin auctions. </a:t>
            </a:r>
          </a:p>
          <a:p>
            <a:pPr lvl="1"/>
            <a:r>
              <a:rPr lang="en-US" dirty="0" smtClean="0"/>
              <a:t>Coin </a:t>
            </a:r>
            <a:r>
              <a:rPr lang="en-US" dirty="0"/>
              <a:t>auctions allow you to buy, sell and find values for foreign </a:t>
            </a:r>
            <a:r>
              <a:rPr lang="en-US" dirty="0" smtClean="0"/>
              <a:t>currency. </a:t>
            </a:r>
          </a:p>
          <a:p>
            <a:r>
              <a:rPr lang="en-US" dirty="0" smtClean="0"/>
              <a:t>Another </a:t>
            </a:r>
            <a:r>
              <a:rPr lang="en-US" dirty="0"/>
              <a:t>option would be to travel to a country and exchange </a:t>
            </a:r>
            <a:r>
              <a:rPr lang="en-US" dirty="0" smtClean="0"/>
              <a:t>U.S. </a:t>
            </a:r>
            <a:r>
              <a:rPr lang="en-US" dirty="0"/>
              <a:t>currency for foreign </a:t>
            </a:r>
            <a:r>
              <a:rPr lang="en-US" dirty="0" smtClean="0"/>
              <a:t>currency </a:t>
            </a:r>
            <a:r>
              <a:rPr lang="en-US" dirty="0"/>
              <a:t>directly.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1576812"/>
            <a:ext cx="2830822" cy="189665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496097"/>
            <a:ext cx="2830822" cy="3084431"/>
          </a:xfrm>
          <a:prstGeom prst="rect">
            <a:avLst/>
          </a:prstGeom>
        </p:spPr>
      </p:pic>
    </p:spTree>
    <p:extLst>
      <p:ext uri="{BB962C8B-B14F-4D97-AF65-F5344CB8AC3E}">
        <p14:creationId xmlns:p14="http://schemas.microsoft.com/office/powerpoint/2010/main" val="10891466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Tokens and Medals</a:t>
            </a:r>
            <a:endParaRPr lang="en-US" dirty="0"/>
          </a:p>
        </p:txBody>
      </p:sp>
      <p:sp>
        <p:nvSpPr>
          <p:cNvPr id="3" name="Content Placeholder 2"/>
          <p:cNvSpPr>
            <a:spLocks noGrp="1"/>
          </p:cNvSpPr>
          <p:nvPr>
            <p:ph idx="1"/>
          </p:nvPr>
        </p:nvSpPr>
        <p:spPr>
          <a:xfrm>
            <a:off x="206617" y="1752600"/>
            <a:ext cx="5518800" cy="5029200"/>
          </a:xfrm>
        </p:spPr>
        <p:txBody>
          <a:bodyPr>
            <a:normAutofit fontScale="70000" lnSpcReduction="20000"/>
          </a:bodyPr>
          <a:lstStyle/>
          <a:p>
            <a:r>
              <a:rPr lang="en-US" dirty="0" smtClean="0"/>
              <a:t>A </a:t>
            </a:r>
            <a:r>
              <a:rPr lang="en-US" b="1" dirty="0"/>
              <a:t>token</a:t>
            </a:r>
            <a:r>
              <a:rPr lang="en-US" dirty="0"/>
              <a:t> is a coin-like object that is usually made of metal and represents a particular value or coin. </a:t>
            </a:r>
            <a:endParaRPr lang="en-US" dirty="0" smtClean="0"/>
          </a:p>
          <a:p>
            <a:pPr lvl="1"/>
            <a:r>
              <a:rPr lang="en-US" dirty="0" smtClean="0"/>
              <a:t>Token </a:t>
            </a:r>
            <a:r>
              <a:rPr lang="en-US" dirty="0"/>
              <a:t>are sometimes referred to as "Good </a:t>
            </a:r>
            <a:r>
              <a:rPr lang="en-US" dirty="0" err="1"/>
              <a:t>Fors</a:t>
            </a:r>
            <a:r>
              <a:rPr lang="en-US" dirty="0"/>
              <a:t>" because they may be "Good For" or exchangeable for a particular item (like one glass of soda) or service (like one hair cut). </a:t>
            </a:r>
            <a:endParaRPr lang="en-US" dirty="0" smtClean="0"/>
          </a:p>
          <a:p>
            <a:pPr lvl="1"/>
            <a:r>
              <a:rPr lang="en-US" dirty="0" smtClean="0"/>
              <a:t>Some </a:t>
            </a:r>
            <a:r>
              <a:rPr lang="en-US" dirty="0"/>
              <a:t>can be traded for actual money, most cannot. </a:t>
            </a:r>
            <a:endParaRPr lang="en-US" dirty="0" smtClean="0"/>
          </a:p>
          <a:p>
            <a:pPr lvl="1"/>
            <a:r>
              <a:rPr lang="en-US" dirty="0" smtClean="0"/>
              <a:t>Tokens </a:t>
            </a:r>
            <a:r>
              <a:rPr lang="en-US" dirty="0"/>
              <a:t>can advertise a particular merchant or product and can be very interesting and fun to </a:t>
            </a:r>
            <a:r>
              <a:rPr lang="en-US" dirty="0" smtClean="0"/>
              <a:t>collect.</a:t>
            </a:r>
          </a:p>
          <a:p>
            <a:r>
              <a:rPr lang="en-US" dirty="0" smtClean="0"/>
              <a:t>A </a:t>
            </a:r>
            <a:r>
              <a:rPr lang="en-US" b="1" dirty="0"/>
              <a:t>medal</a:t>
            </a:r>
            <a:r>
              <a:rPr lang="en-US" dirty="0"/>
              <a:t> is a coin-like object that is struck for award, celebration or commemoration. </a:t>
            </a:r>
            <a:endParaRPr lang="en-US" dirty="0" smtClean="0"/>
          </a:p>
          <a:p>
            <a:pPr lvl="1"/>
            <a:r>
              <a:rPr lang="en-US" dirty="0" smtClean="0"/>
              <a:t>Unlike </a:t>
            </a:r>
            <a:r>
              <a:rPr lang="en-US" dirty="0"/>
              <a:t>a token or coin, they have no stated value. </a:t>
            </a:r>
            <a:endParaRPr lang="en-US" dirty="0" smtClean="0"/>
          </a:p>
          <a:p>
            <a:pPr lvl="1"/>
            <a:r>
              <a:rPr lang="en-US" dirty="0" smtClean="0"/>
              <a:t>Medals </a:t>
            </a:r>
            <a:r>
              <a:rPr lang="en-US" dirty="0"/>
              <a:t>can be beautiful, elaborate pieces of art and are highly collectible.</a:t>
            </a:r>
            <a:br>
              <a:rPr lang="en-US" dirty="0"/>
            </a:br>
            <a:endParaRPr lang="en-US" dirty="0"/>
          </a:p>
        </p:txBody>
      </p:sp>
      <p:pic>
        <p:nvPicPr>
          <p:cNvPr id="4" name="Picture 3"/>
          <p:cNvPicPr>
            <a:picLocks noChangeAspect="1"/>
          </p:cNvPicPr>
          <p:nvPr/>
        </p:nvPicPr>
        <p:blipFill>
          <a:blip r:embed="rId2" cstate="print">
            <a:clrChange>
              <a:clrFrom>
                <a:srgbClr val="EAE4E4"/>
              </a:clrFrom>
              <a:clrTo>
                <a:srgbClr val="EAE4E4">
                  <a:alpha val="0"/>
                </a:srgbClr>
              </a:clrTo>
            </a:clrChange>
            <a:extLst>
              <a:ext uri="{28A0092B-C50C-407E-A947-70E740481C1C}">
                <a14:useLocalDpi xmlns:a14="http://schemas.microsoft.com/office/drawing/2010/main" val="0"/>
              </a:ext>
            </a:extLst>
          </a:blip>
          <a:stretch>
            <a:fillRect/>
          </a:stretch>
        </p:blipFill>
        <p:spPr>
          <a:xfrm>
            <a:off x="5845420" y="1054457"/>
            <a:ext cx="3097145" cy="253288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419" y="3762586"/>
            <a:ext cx="3097145" cy="15485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5419" y="5302435"/>
            <a:ext cx="2857143" cy="1479365"/>
          </a:xfrm>
          <a:prstGeom prst="rect">
            <a:avLst/>
          </a:prstGeom>
        </p:spPr>
      </p:pic>
    </p:spTree>
    <p:extLst>
      <p:ext uri="{BB962C8B-B14F-4D97-AF65-F5344CB8AC3E}">
        <p14:creationId xmlns:p14="http://schemas.microsoft.com/office/powerpoint/2010/main" val="38111067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Coin Shows</a:t>
            </a:r>
            <a:endParaRPr lang="en-US" dirty="0"/>
          </a:p>
        </p:txBody>
      </p:sp>
      <p:sp>
        <p:nvSpPr>
          <p:cNvPr id="3" name="Content Placeholder 2"/>
          <p:cNvSpPr>
            <a:spLocks noGrp="1"/>
          </p:cNvSpPr>
          <p:nvPr>
            <p:ph idx="1"/>
          </p:nvPr>
        </p:nvSpPr>
        <p:spPr>
          <a:xfrm>
            <a:off x="228600" y="1778798"/>
            <a:ext cx="8763000" cy="659602"/>
          </a:xfrm>
        </p:spPr>
        <p:txBody>
          <a:bodyPr>
            <a:normAutofit fontScale="92500"/>
          </a:bodyPr>
          <a:lstStyle/>
          <a:p>
            <a:pPr marL="0" indent="0" algn="ctr">
              <a:buNone/>
            </a:pPr>
            <a:r>
              <a:rPr lang="en-US" dirty="0"/>
              <a:t>Find </a:t>
            </a:r>
            <a:r>
              <a:rPr lang="en-US" dirty="0" smtClean="0"/>
              <a:t>a coin show near you </a:t>
            </a:r>
            <a:r>
              <a:rPr lang="en-US" dirty="0"/>
              <a:t>in </a:t>
            </a:r>
            <a:r>
              <a:rPr lang="en-US" dirty="0" smtClean="0"/>
              <a:t>the </a:t>
            </a:r>
            <a:r>
              <a:rPr lang="en-US" b="1" dirty="0">
                <a:hlinkClick r:id="rId2"/>
              </a:rPr>
              <a:t>US </a:t>
            </a:r>
            <a:r>
              <a:rPr lang="en-US" b="1" dirty="0" smtClean="0">
                <a:hlinkClick r:id="rId2"/>
              </a:rPr>
              <a:t>Coin Show Directory</a:t>
            </a:r>
            <a:r>
              <a:rPr lang="en-US" dirty="0" smtClean="0"/>
              <a:t>.</a:t>
            </a:r>
            <a:endParaRPr lang="en-US" dirty="0"/>
          </a:p>
        </p:txBody>
      </p:sp>
      <p:pic>
        <p:nvPicPr>
          <p:cNvPr id="5" name="Picture 4"/>
          <p:cNvPicPr>
            <a:picLocks noChangeAspect="1"/>
          </p:cNvPicPr>
          <p:nvPr/>
        </p:nvPicPr>
        <p:blipFill>
          <a:blip r:embed="rId3"/>
          <a:stretch>
            <a:fillRect/>
          </a:stretch>
        </p:blipFill>
        <p:spPr>
          <a:xfrm>
            <a:off x="762000" y="2362200"/>
            <a:ext cx="7696200" cy="4296144"/>
          </a:xfrm>
          <a:prstGeom prst="rect">
            <a:avLst/>
          </a:prstGeom>
        </p:spPr>
      </p:pic>
    </p:spTree>
    <p:extLst>
      <p:ext uri="{BB962C8B-B14F-4D97-AF65-F5344CB8AC3E}">
        <p14:creationId xmlns:p14="http://schemas.microsoft.com/office/powerpoint/2010/main" val="3831091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Requirement 1</a:t>
            </a:r>
            <a:endParaRPr lang="en-US" dirty="0"/>
          </a:p>
        </p:txBody>
      </p:sp>
      <p:sp>
        <p:nvSpPr>
          <p:cNvPr id="5" name="Content Placeholder 4"/>
          <p:cNvSpPr>
            <a:spLocks noGrp="1"/>
          </p:cNvSpPr>
          <p:nvPr>
            <p:ph idx="1"/>
          </p:nvPr>
        </p:nvSpPr>
        <p:spPr>
          <a:xfrm>
            <a:off x="457200" y="1647825"/>
            <a:ext cx="8387184" cy="1116802"/>
          </a:xfrm>
        </p:spPr>
        <p:txBody>
          <a:bodyPr/>
          <a:lstStyle/>
          <a:p>
            <a:pPr marL="0" indent="0">
              <a:buNone/>
            </a:pPr>
            <a:r>
              <a:rPr lang="en-US" dirty="0"/>
              <a:t>Understand how coins are made, and where the active U.S. Mint facilities are located.</a:t>
            </a:r>
          </a:p>
        </p:txBody>
      </p:sp>
      <p:pic>
        <p:nvPicPr>
          <p:cNvPr id="2" name="Picture 1"/>
          <p:cNvPicPr>
            <a:picLocks noChangeAspect="1"/>
          </p:cNvPicPr>
          <p:nvPr/>
        </p:nvPicPr>
        <p:blipFill>
          <a:blip r:embed="rId2"/>
          <a:stretch>
            <a:fillRect/>
          </a:stretch>
        </p:blipFill>
        <p:spPr>
          <a:xfrm>
            <a:off x="2042238" y="2590800"/>
            <a:ext cx="5217108" cy="4043259"/>
          </a:xfrm>
          <a:prstGeom prst="rect">
            <a:avLst/>
          </a:prstGeom>
        </p:spPr>
      </p:pic>
      <p:pic>
        <p:nvPicPr>
          <p:cNvPr id="7" name="Picture 6"/>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467600" y="661988"/>
            <a:ext cx="927227" cy="933450"/>
          </a:xfrm>
          <a:prstGeom prst="rect">
            <a:avLst/>
          </a:prstGeom>
        </p:spPr>
      </p:pic>
    </p:spTree>
    <p:extLst>
      <p:ext uri="{BB962C8B-B14F-4D97-AF65-F5344CB8AC3E}">
        <p14:creationId xmlns:p14="http://schemas.microsoft.com/office/powerpoint/2010/main" val="11016338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Coin Clubs</a:t>
            </a:r>
            <a:endParaRPr lang="en-US" dirty="0"/>
          </a:p>
        </p:txBody>
      </p:sp>
      <p:sp>
        <p:nvSpPr>
          <p:cNvPr id="3" name="Content Placeholder 2"/>
          <p:cNvSpPr>
            <a:spLocks noGrp="1"/>
          </p:cNvSpPr>
          <p:nvPr>
            <p:ph idx="1"/>
          </p:nvPr>
        </p:nvSpPr>
        <p:spPr>
          <a:xfrm>
            <a:off x="3352800" y="1778798"/>
            <a:ext cx="5491584" cy="4774402"/>
          </a:xfrm>
        </p:spPr>
        <p:txBody>
          <a:bodyPr>
            <a:normAutofit fontScale="92500" lnSpcReduction="10000"/>
          </a:bodyPr>
          <a:lstStyle/>
          <a:p>
            <a:r>
              <a:rPr lang="en-US" dirty="0"/>
              <a:t>Are you interested in discovering and exploring the world of money with other people who share your interests? </a:t>
            </a:r>
            <a:endParaRPr lang="en-US" dirty="0" smtClean="0"/>
          </a:p>
          <a:p>
            <a:r>
              <a:rPr lang="en-US" dirty="0" smtClean="0"/>
              <a:t>There </a:t>
            </a:r>
            <a:r>
              <a:rPr lang="en-US" dirty="0"/>
              <a:t>are more than 300 American Numismatic Association </a:t>
            </a:r>
            <a:r>
              <a:rPr lang="en-US" dirty="0" smtClean="0"/>
              <a:t>(ANA) </a:t>
            </a:r>
            <a:r>
              <a:rPr lang="en-US" dirty="0"/>
              <a:t>member coin clubs in the United States and other countries. </a:t>
            </a:r>
            <a:endParaRPr lang="en-US" dirty="0" smtClean="0"/>
          </a:p>
          <a:p>
            <a:r>
              <a:rPr lang="en-US" dirty="0" smtClean="0"/>
              <a:t>The</a:t>
            </a:r>
            <a:r>
              <a:rPr lang="en-US" b="1" dirty="0" smtClean="0"/>
              <a:t> </a:t>
            </a:r>
            <a:r>
              <a:rPr lang="en-US" b="1" dirty="0" smtClean="0">
                <a:hlinkClick r:id="rId2"/>
              </a:rPr>
              <a:t>Club Directory </a:t>
            </a:r>
            <a:r>
              <a:rPr lang="en-US" dirty="0"/>
              <a:t>can help you find a club based on your location and/or collecting interest.</a:t>
            </a:r>
          </a:p>
        </p:txBody>
      </p:sp>
      <p:pic>
        <p:nvPicPr>
          <p:cNvPr id="4" name="Picture 3"/>
          <p:cNvPicPr>
            <a:picLocks noChangeAspect="1"/>
          </p:cNvPicPr>
          <p:nvPr/>
        </p:nvPicPr>
        <p:blipFill>
          <a:blip r:embed="rId3">
            <a:clrChange>
              <a:clrFrom>
                <a:srgbClr val="FDFFF3"/>
              </a:clrFrom>
              <a:clrTo>
                <a:srgbClr val="FDFFF3">
                  <a:alpha val="0"/>
                </a:srgbClr>
              </a:clrTo>
            </a:clrChange>
            <a:extLst>
              <a:ext uri="{28A0092B-C50C-407E-A947-70E740481C1C}">
                <a14:useLocalDpi xmlns:a14="http://schemas.microsoft.com/office/drawing/2010/main" val="0"/>
              </a:ext>
            </a:extLst>
          </a:blip>
          <a:stretch>
            <a:fillRect/>
          </a:stretch>
        </p:blipFill>
        <p:spPr>
          <a:xfrm>
            <a:off x="304800" y="1778798"/>
            <a:ext cx="2895600" cy="2895600"/>
          </a:xfrm>
          <a:prstGeom prst="rect">
            <a:avLst/>
          </a:prstGeom>
        </p:spPr>
      </p:pic>
    </p:spTree>
    <p:extLst>
      <p:ext uri="{BB962C8B-B14F-4D97-AF65-F5344CB8AC3E}">
        <p14:creationId xmlns:p14="http://schemas.microsoft.com/office/powerpoint/2010/main" val="29945477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Mint Facility/Museum</a:t>
            </a:r>
            <a:endParaRPr lang="en-US" dirty="0"/>
          </a:p>
        </p:txBody>
      </p:sp>
      <p:sp>
        <p:nvSpPr>
          <p:cNvPr id="3" name="Content Placeholder 2"/>
          <p:cNvSpPr>
            <a:spLocks noGrp="1"/>
          </p:cNvSpPr>
          <p:nvPr>
            <p:ph idx="1"/>
          </p:nvPr>
        </p:nvSpPr>
        <p:spPr>
          <a:xfrm>
            <a:off x="3962400" y="1778798"/>
            <a:ext cx="4881984" cy="4275740"/>
          </a:xfrm>
        </p:spPr>
        <p:txBody>
          <a:bodyPr>
            <a:normAutofit fontScale="85000" lnSpcReduction="10000"/>
          </a:bodyPr>
          <a:lstStyle/>
          <a:p>
            <a:r>
              <a:rPr lang="en-US" dirty="0"/>
              <a:t>The </a:t>
            </a:r>
            <a:r>
              <a:rPr lang="en-US" dirty="0" smtClean="0"/>
              <a:t>U.S. Mint </a:t>
            </a:r>
            <a:r>
              <a:rPr lang="en-US" dirty="0"/>
              <a:t>offers free in-person tours of the Philadelphia and Denver facilities, which cover the present state of coin manufacturing and the history of the Mint. </a:t>
            </a:r>
            <a:endParaRPr lang="en-US" dirty="0" smtClean="0"/>
          </a:p>
          <a:p>
            <a:r>
              <a:rPr lang="en-US" dirty="0" smtClean="0"/>
              <a:t>Visitors </a:t>
            </a:r>
            <a:r>
              <a:rPr lang="en-US" dirty="0"/>
              <a:t>learn about the craftsmanship required at all stages of the minting process, from the original designs and sculptures to the actual striking of the coins.</a:t>
            </a: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400" y="1778798"/>
            <a:ext cx="3402802" cy="3402802"/>
          </a:xfrm>
          <a:prstGeom prst="rect">
            <a:avLst/>
          </a:prstGeom>
        </p:spPr>
      </p:pic>
    </p:spTree>
    <p:extLst>
      <p:ext uri="{BB962C8B-B14F-4D97-AF65-F5344CB8AC3E}">
        <p14:creationId xmlns:p14="http://schemas.microsoft.com/office/powerpoint/2010/main" val="26624765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 Mint at Philadelphia </a:t>
            </a:r>
            <a:r>
              <a:rPr lang="en-US" dirty="0" smtClean="0"/>
              <a:t>Tour</a:t>
            </a:r>
            <a:endParaRPr lang="en-US" dirty="0"/>
          </a:p>
        </p:txBody>
      </p:sp>
      <p:sp>
        <p:nvSpPr>
          <p:cNvPr id="3" name="Content Placeholder 2"/>
          <p:cNvSpPr>
            <a:spLocks noGrp="1"/>
          </p:cNvSpPr>
          <p:nvPr>
            <p:ph idx="1"/>
          </p:nvPr>
        </p:nvSpPr>
        <p:spPr>
          <a:xfrm>
            <a:off x="381000" y="1778798"/>
            <a:ext cx="8463384" cy="4926802"/>
          </a:xfrm>
        </p:spPr>
        <p:txBody>
          <a:bodyPr>
            <a:normAutofit fontScale="70000" lnSpcReduction="20000"/>
          </a:bodyPr>
          <a:lstStyle/>
          <a:p>
            <a:r>
              <a:rPr lang="en-US" dirty="0" smtClean="0"/>
              <a:t>All </a:t>
            </a:r>
            <a:r>
              <a:rPr lang="en-US" dirty="0"/>
              <a:t>tours are free and self-guided and take approximately 45 minutes to complete. </a:t>
            </a:r>
            <a:endParaRPr lang="en-US" dirty="0" smtClean="0"/>
          </a:p>
          <a:p>
            <a:r>
              <a:rPr lang="en-US" dirty="0" smtClean="0"/>
              <a:t>No </a:t>
            </a:r>
            <a:r>
              <a:rPr lang="en-US" dirty="0"/>
              <a:t>reservations are necessary. </a:t>
            </a:r>
            <a:endParaRPr lang="en-US" dirty="0" smtClean="0"/>
          </a:p>
          <a:p>
            <a:r>
              <a:rPr lang="en-US" dirty="0" smtClean="0"/>
              <a:t>Coins </a:t>
            </a:r>
            <a:r>
              <a:rPr lang="en-US" dirty="0"/>
              <a:t>may not be in production during your visit. For complete tour information, please call 215-408-0112, 24-hours a day.</a:t>
            </a:r>
          </a:p>
          <a:p>
            <a:r>
              <a:rPr lang="en-US" dirty="0"/>
              <a:t>The United </a:t>
            </a:r>
            <a:r>
              <a:rPr lang="en-US" dirty="0" smtClean="0"/>
              <a:t>States </a:t>
            </a:r>
            <a:r>
              <a:rPr lang="en-US" dirty="0"/>
              <a:t>Mint is located at </a:t>
            </a:r>
            <a:r>
              <a:rPr lang="en-US" dirty="0" smtClean="0"/>
              <a:t>151 N. Independence Mall East, Philadelphia, PA 19106</a:t>
            </a:r>
            <a:r>
              <a:rPr lang="en-US" dirty="0"/>
              <a:t> (on 5th Street between Arch Street and Race Street). The United States Mint does not provide parking</a:t>
            </a:r>
            <a:r>
              <a:rPr lang="en-US" dirty="0" smtClean="0"/>
              <a:t>.</a:t>
            </a:r>
          </a:p>
          <a:p>
            <a:r>
              <a:rPr lang="en-US" b="1" dirty="0" smtClean="0"/>
              <a:t>General </a:t>
            </a:r>
            <a:r>
              <a:rPr lang="en-US" b="1" dirty="0"/>
              <a:t>Tour Hours</a:t>
            </a:r>
            <a:endParaRPr lang="en-US" dirty="0"/>
          </a:p>
          <a:p>
            <a:pPr lvl="1"/>
            <a:r>
              <a:rPr lang="en-US" dirty="0"/>
              <a:t>Monday through Friday</a:t>
            </a:r>
            <a:br>
              <a:rPr lang="en-US" dirty="0"/>
            </a:br>
            <a:r>
              <a:rPr lang="en-US" dirty="0"/>
              <a:t>9 a.m. to 4:30 p.m.</a:t>
            </a:r>
            <a:br>
              <a:rPr lang="en-US" dirty="0"/>
            </a:br>
            <a:r>
              <a:rPr lang="en-US" dirty="0"/>
              <a:t>Entrance closes at 4:15 p.m.</a:t>
            </a:r>
            <a:br>
              <a:rPr lang="en-US" dirty="0"/>
            </a:br>
            <a:r>
              <a:rPr lang="en-US" dirty="0"/>
              <a:t>Closed on federal holidays.</a:t>
            </a:r>
          </a:p>
          <a:p>
            <a:r>
              <a:rPr lang="en-US" b="1" dirty="0"/>
              <a:t>Summer Tour Hours (Memorial Day Weekend through Labor Day Weekend)</a:t>
            </a:r>
            <a:endParaRPr lang="en-US" dirty="0"/>
          </a:p>
          <a:p>
            <a:pPr lvl="1"/>
            <a:r>
              <a:rPr lang="en-US" dirty="0"/>
              <a:t>Monday through Saturday</a:t>
            </a:r>
            <a:br>
              <a:rPr lang="en-US" dirty="0"/>
            </a:br>
            <a:r>
              <a:rPr lang="en-US" dirty="0"/>
              <a:t>9 a.m. to 4:30 p.m.</a:t>
            </a:r>
            <a:br>
              <a:rPr lang="en-US" dirty="0"/>
            </a:br>
            <a:r>
              <a:rPr lang="en-US" dirty="0"/>
              <a:t>Entrance closes at 4:15 p.m.</a:t>
            </a:r>
            <a:br>
              <a:rPr lang="en-US" dirty="0"/>
            </a:br>
            <a:r>
              <a:rPr lang="en-US" dirty="0"/>
              <a:t>Closed on federal holidays</a:t>
            </a:r>
            <a:r>
              <a:rPr lang="en-US" dirty="0" smtClean="0"/>
              <a:t>.</a:t>
            </a:r>
          </a:p>
          <a:p>
            <a:pPr lvl="1"/>
            <a:endParaRPr lang="en-US" dirty="0"/>
          </a:p>
          <a:p>
            <a:endParaRPr lang="en-US" dirty="0"/>
          </a:p>
        </p:txBody>
      </p:sp>
    </p:spTree>
    <p:extLst>
      <p:ext uri="{BB962C8B-B14F-4D97-AF65-F5344CB8AC3E}">
        <p14:creationId xmlns:p14="http://schemas.microsoft.com/office/powerpoint/2010/main" val="17142510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X73eThpM2k"/>
          <p:cNvPicPr>
            <a:picLocks noGrp="1" noRot="1" noChangeAspect="1"/>
          </p:cNvPicPr>
          <p:nvPr>
            <p:ph idx="1"/>
            <a:videoFile r:link="rId1"/>
          </p:nvPr>
        </p:nvPicPr>
        <p:blipFill>
          <a:blip r:embed="rId3"/>
          <a:stretch>
            <a:fillRect/>
          </a:stretch>
        </p:blipFill>
        <p:spPr>
          <a:xfrm>
            <a:off x="1143000" y="1524000"/>
            <a:ext cx="7086600" cy="3986213"/>
          </a:xfrm>
          <a:prstGeom prst="rect">
            <a:avLst/>
          </a:prstGeom>
        </p:spPr>
      </p:pic>
      <p:sp>
        <p:nvSpPr>
          <p:cNvPr id="4" name="Rectangle 3"/>
          <p:cNvSpPr/>
          <p:nvPr/>
        </p:nvSpPr>
        <p:spPr>
          <a:xfrm>
            <a:off x="1143000" y="5715000"/>
            <a:ext cx="7086600" cy="830997"/>
          </a:xfrm>
          <a:prstGeom prst="rect">
            <a:avLst/>
          </a:prstGeom>
        </p:spPr>
        <p:txBody>
          <a:bodyPr wrap="square">
            <a:spAutoFit/>
          </a:bodyPr>
          <a:lstStyle/>
          <a:p>
            <a:pPr algn="ctr"/>
            <a:r>
              <a:rPr lang="en-US" sz="2400" dirty="0" smtClean="0"/>
              <a:t>Click on the above YouTube Video to take a </a:t>
            </a:r>
            <a:r>
              <a:rPr lang="en-US" sz="2400" dirty="0"/>
              <a:t>virtual tour </a:t>
            </a:r>
            <a:r>
              <a:rPr lang="en-US" sz="2400" dirty="0" smtClean="0"/>
              <a:t>inside </a:t>
            </a:r>
            <a:r>
              <a:rPr lang="en-US" sz="2400" dirty="0"/>
              <a:t>the Philadelphia Mint!</a:t>
            </a:r>
            <a:endParaRPr lang="en-US" sz="2400" dirty="0"/>
          </a:p>
        </p:txBody>
      </p:sp>
    </p:spTree>
    <p:extLst>
      <p:ext uri="{BB962C8B-B14F-4D97-AF65-F5344CB8AC3E}">
        <p14:creationId xmlns:p14="http://schemas.microsoft.com/office/powerpoint/2010/main" val="15567605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 Mint at </a:t>
            </a:r>
            <a:r>
              <a:rPr lang="en-US" dirty="0" smtClean="0"/>
              <a:t>Denver Tour</a:t>
            </a:r>
            <a:endParaRPr lang="en-US" dirty="0"/>
          </a:p>
        </p:txBody>
      </p:sp>
      <p:sp>
        <p:nvSpPr>
          <p:cNvPr id="3" name="Content Placeholder 2"/>
          <p:cNvSpPr>
            <a:spLocks noGrp="1"/>
          </p:cNvSpPr>
          <p:nvPr>
            <p:ph idx="1"/>
          </p:nvPr>
        </p:nvSpPr>
        <p:spPr>
          <a:xfrm>
            <a:off x="304800" y="1600200"/>
            <a:ext cx="8539584" cy="5257800"/>
          </a:xfrm>
        </p:spPr>
        <p:txBody>
          <a:bodyPr>
            <a:normAutofit fontScale="62500" lnSpcReduction="20000"/>
          </a:bodyPr>
          <a:lstStyle/>
          <a:p>
            <a:r>
              <a:rPr lang="en-US" b="1" dirty="0"/>
              <a:t>Tour Tickets</a:t>
            </a:r>
          </a:p>
          <a:p>
            <a:pPr lvl="1"/>
            <a:r>
              <a:rPr lang="en-US" dirty="0"/>
              <a:t>Tour tickets are available from the Tour Information Window on Cherokee Street between Colfax Avenue and West 14th Avenue. </a:t>
            </a:r>
            <a:endParaRPr lang="en-US" dirty="0" smtClean="0"/>
          </a:p>
          <a:p>
            <a:pPr lvl="1"/>
            <a:r>
              <a:rPr lang="en-US" dirty="0" smtClean="0"/>
              <a:t>It </a:t>
            </a:r>
            <a:r>
              <a:rPr lang="en-US" dirty="0"/>
              <a:t>opens at 7 a.m. on Monday through Thursday (excluding observed federal holidays), and will remain open until all tickets have been distributed.</a:t>
            </a:r>
          </a:p>
          <a:p>
            <a:pPr lvl="1"/>
            <a:r>
              <a:rPr lang="en-US" dirty="0"/>
              <a:t>Tickets are for same-day tours only; no advance tickets are available. </a:t>
            </a:r>
            <a:endParaRPr lang="en-US" dirty="0" smtClean="0"/>
          </a:p>
          <a:p>
            <a:pPr lvl="1"/>
            <a:r>
              <a:rPr lang="en-US" dirty="0" smtClean="0"/>
              <a:t>Tickets </a:t>
            </a:r>
            <a:r>
              <a:rPr lang="en-US" dirty="0"/>
              <a:t>will be distributed on a first-come, first-served basis and are limited to 5 per person. All visitors must be 7 years and older.</a:t>
            </a:r>
          </a:p>
          <a:p>
            <a:pPr lvl="1"/>
            <a:r>
              <a:rPr lang="en-US" b="1" dirty="0"/>
              <a:t>We recommend arriving at the ticket window as early as possible</a:t>
            </a:r>
            <a:r>
              <a:rPr lang="en-US" dirty="0"/>
              <a:t> for your best opportunity to obtain tickets, as they run out quickly</a:t>
            </a:r>
            <a:r>
              <a:rPr lang="en-US" dirty="0" smtClean="0"/>
              <a:t>.</a:t>
            </a:r>
          </a:p>
          <a:p>
            <a:r>
              <a:rPr lang="en-US" b="1" dirty="0" smtClean="0"/>
              <a:t>Tour Hours</a:t>
            </a:r>
          </a:p>
          <a:p>
            <a:pPr lvl="1"/>
            <a:r>
              <a:rPr lang="en-US" dirty="0" smtClean="0"/>
              <a:t>Tours </a:t>
            </a:r>
            <a:r>
              <a:rPr lang="en-US" dirty="0"/>
              <a:t>are offered Monday through Thursday (excluding observed federal holidays) at 8 a.m., 9:30 a.m., 11 a.m., 12:30 p.m., 2 p.m., and 3:30 p.m. They last approximately 1 hour and 15 minutes.</a:t>
            </a:r>
          </a:p>
          <a:p>
            <a:pPr lvl="1"/>
            <a:r>
              <a:rPr lang="en-US" dirty="0"/>
              <a:t>There may be days that tours are not available, and tours may be canceled without prior notice. </a:t>
            </a:r>
            <a:endParaRPr lang="en-US" dirty="0" smtClean="0"/>
          </a:p>
          <a:p>
            <a:pPr lvl="1"/>
            <a:r>
              <a:rPr lang="en-US" dirty="0" smtClean="0"/>
              <a:t>Please </a:t>
            </a:r>
            <a:r>
              <a:rPr lang="en-US" dirty="0"/>
              <a:t>be aware that coin production schedules vary. Coins may not be in production during your tour. </a:t>
            </a:r>
            <a:endParaRPr lang="en-US" dirty="0" smtClean="0"/>
          </a:p>
          <a:p>
            <a:pPr lvl="1"/>
            <a:r>
              <a:rPr lang="en-US" dirty="0" smtClean="0"/>
              <a:t>For </a:t>
            </a:r>
            <a:r>
              <a:rPr lang="en-US" dirty="0"/>
              <a:t>more information, contact us at 303-405-4761</a:t>
            </a:r>
            <a:r>
              <a:rPr lang="en-US" dirty="0" smtClean="0"/>
              <a:t>.</a:t>
            </a:r>
          </a:p>
          <a:p>
            <a:r>
              <a:rPr lang="en-US" b="1" dirty="0"/>
              <a:t>Tour Location and Parking</a:t>
            </a:r>
          </a:p>
          <a:p>
            <a:pPr lvl="1"/>
            <a:r>
              <a:rPr lang="en-US" dirty="0"/>
              <a:t>United States Mint – Denver Mint</a:t>
            </a:r>
            <a:br>
              <a:rPr lang="en-US" dirty="0"/>
            </a:br>
            <a:r>
              <a:rPr lang="en-US" dirty="0"/>
              <a:t>320 West Colfax Avenue</a:t>
            </a:r>
            <a:br>
              <a:rPr lang="en-US" dirty="0"/>
            </a:br>
            <a:r>
              <a:rPr lang="en-US" dirty="0"/>
              <a:t>Denver, Colorado 80204-2693</a:t>
            </a:r>
            <a:br>
              <a:rPr lang="en-US" dirty="0"/>
            </a:br>
            <a:r>
              <a:rPr lang="en-US" dirty="0" smtClean="0"/>
              <a:t>The </a:t>
            </a:r>
            <a:r>
              <a:rPr lang="en-US" dirty="0"/>
              <a:t>Mint does not provide parking, but there are meters and pay lots within a few blocks. </a:t>
            </a:r>
          </a:p>
          <a:p>
            <a:endParaRPr lang="en-US" dirty="0"/>
          </a:p>
          <a:p>
            <a:endParaRPr lang="en-US" dirty="0"/>
          </a:p>
          <a:p>
            <a:endParaRPr lang="en-US" dirty="0"/>
          </a:p>
        </p:txBody>
      </p:sp>
    </p:spTree>
    <p:extLst>
      <p:ext uri="{BB962C8B-B14F-4D97-AF65-F5344CB8AC3E}">
        <p14:creationId xmlns:p14="http://schemas.microsoft.com/office/powerpoint/2010/main" val="42075304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799" y="5638800"/>
            <a:ext cx="6941433" cy="830997"/>
          </a:xfrm>
          <a:prstGeom prst="rect">
            <a:avLst/>
          </a:prstGeom>
        </p:spPr>
        <p:txBody>
          <a:bodyPr wrap="square">
            <a:spAutoFit/>
          </a:bodyPr>
          <a:lstStyle/>
          <a:p>
            <a:pPr algn="ctr"/>
            <a:r>
              <a:rPr lang="en-US" sz="2400" dirty="0" smtClean="0"/>
              <a:t>Click on the above YouTube Video to take a </a:t>
            </a:r>
            <a:r>
              <a:rPr lang="en-US" sz="2400" dirty="0"/>
              <a:t>virtual tour </a:t>
            </a:r>
            <a:r>
              <a:rPr lang="en-US" sz="2400" dirty="0" smtClean="0"/>
              <a:t>inside </a:t>
            </a:r>
            <a:r>
              <a:rPr lang="en-US" sz="2400" dirty="0"/>
              <a:t>the </a:t>
            </a:r>
            <a:r>
              <a:rPr lang="en-US" sz="2400" dirty="0" smtClean="0"/>
              <a:t>Denver </a:t>
            </a:r>
            <a:r>
              <a:rPr lang="en-US" sz="2400" dirty="0"/>
              <a:t>Mint!</a:t>
            </a:r>
            <a:endParaRPr lang="en-US" sz="2400" dirty="0"/>
          </a:p>
        </p:txBody>
      </p:sp>
      <p:pic>
        <p:nvPicPr>
          <p:cNvPr id="3" name="PdgyuucpVi4"/>
          <p:cNvPicPr>
            <a:picLocks noGrp="1" noRot="1" noChangeAspect="1"/>
          </p:cNvPicPr>
          <p:nvPr>
            <p:ph idx="1"/>
            <a:videoFile r:link="rId1"/>
          </p:nvPr>
        </p:nvPicPr>
        <p:blipFill>
          <a:blip r:embed="rId3"/>
          <a:stretch>
            <a:fillRect/>
          </a:stretch>
        </p:blipFill>
        <p:spPr>
          <a:xfrm>
            <a:off x="1066799" y="1429444"/>
            <a:ext cx="6941433" cy="3904556"/>
          </a:xfrm>
          <a:prstGeom prst="rect">
            <a:avLst/>
          </a:prstGeom>
        </p:spPr>
      </p:pic>
    </p:spTree>
    <p:extLst>
      <p:ext uri="{BB962C8B-B14F-4D97-AF65-F5344CB8AC3E}">
        <p14:creationId xmlns:p14="http://schemas.microsoft.com/office/powerpoint/2010/main" val="22565081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128572"/>
            <a:ext cx="5491584" cy="1143000"/>
          </a:xfrm>
        </p:spPr>
        <p:txBody>
          <a:bodyPr/>
          <a:lstStyle/>
          <a:p>
            <a:r>
              <a:rPr lang="en-US" dirty="0" smtClean="0"/>
              <a:t>Virtual Exhibit</a:t>
            </a:r>
            <a:endParaRPr lang="en-US" dirty="0"/>
          </a:p>
        </p:txBody>
      </p:sp>
      <p:sp>
        <p:nvSpPr>
          <p:cNvPr id="3" name="Content Placeholder 2"/>
          <p:cNvSpPr>
            <a:spLocks noGrp="1"/>
          </p:cNvSpPr>
          <p:nvPr>
            <p:ph idx="1"/>
          </p:nvPr>
        </p:nvSpPr>
        <p:spPr>
          <a:xfrm>
            <a:off x="4114800" y="1219200"/>
            <a:ext cx="4653384" cy="5368738"/>
          </a:xfrm>
        </p:spPr>
        <p:txBody>
          <a:bodyPr>
            <a:normAutofit fontScale="77500" lnSpcReduction="20000"/>
          </a:bodyPr>
          <a:lstStyle/>
          <a:p>
            <a:pPr eaLnBrk="0" fontAlgn="base" hangingPunct="0">
              <a:spcBef>
                <a:spcPct val="0"/>
              </a:spcBef>
              <a:spcAft>
                <a:spcPct val="0"/>
              </a:spcAft>
            </a:pPr>
            <a:r>
              <a:rPr lang="en-US" altLang="en-US" dirty="0">
                <a:solidFill>
                  <a:schemeClr val="tx1"/>
                </a:solidFill>
                <a:latin typeface="Arial" panose="020B0604020202020204" pitchFamily="34" charset="0"/>
              </a:rPr>
              <a:t>I</a:t>
            </a:r>
            <a:r>
              <a:rPr lang="en-US" altLang="en-US" dirty="0" smtClean="0">
                <a:solidFill>
                  <a:schemeClr val="tx1"/>
                </a:solidFill>
                <a:latin typeface="Arial" panose="020B0604020202020204" pitchFamily="34" charset="0"/>
              </a:rPr>
              <a:t>n </a:t>
            </a:r>
            <a:r>
              <a:rPr lang="en-US" altLang="en-US" dirty="0">
                <a:solidFill>
                  <a:schemeClr val="tx1"/>
                </a:solidFill>
                <a:latin typeface="Arial" panose="020B0604020202020204" pitchFamily="34" charset="0"/>
              </a:rPr>
              <a:t>the U.S. Mint Virtual Tours mobile app, numismatists of all ages can get a behind-the-scenes tour of the Denver and Philadelphia Mints. </a:t>
            </a:r>
            <a:endParaRPr lang="en-US" altLang="en-US" dirty="0" smtClean="0">
              <a:solidFill>
                <a:schemeClr val="tx1"/>
              </a:solidFill>
              <a:latin typeface="Arial" panose="020B0604020202020204" pitchFamily="34" charset="0"/>
            </a:endParaRPr>
          </a:p>
          <a:p>
            <a:pPr eaLnBrk="0" fontAlgn="base" hangingPunct="0">
              <a:spcBef>
                <a:spcPct val="0"/>
              </a:spcBef>
              <a:spcAft>
                <a:spcPct val="0"/>
              </a:spcAft>
            </a:pPr>
            <a:r>
              <a:rPr lang="en-US" altLang="en-US" dirty="0" smtClean="0">
                <a:solidFill>
                  <a:schemeClr val="tx1"/>
                </a:solidFill>
                <a:latin typeface="Arial" panose="020B0604020202020204" pitchFamily="34" charset="0"/>
              </a:rPr>
              <a:t>Explore </a:t>
            </a:r>
            <a:r>
              <a:rPr lang="en-US" altLang="en-US" dirty="0">
                <a:solidFill>
                  <a:schemeClr val="tx1"/>
                </a:solidFill>
                <a:latin typeface="Arial" panose="020B0604020202020204" pitchFamily="34" charset="0"/>
              </a:rPr>
              <a:t>the production floors through 360-degree images. </a:t>
            </a:r>
            <a:endParaRPr lang="en-US" altLang="en-US" dirty="0" smtClean="0">
              <a:solidFill>
                <a:schemeClr val="tx1"/>
              </a:solidFill>
              <a:latin typeface="Arial" panose="020B0604020202020204" pitchFamily="34" charset="0"/>
            </a:endParaRPr>
          </a:p>
          <a:p>
            <a:pPr eaLnBrk="0" fontAlgn="base" hangingPunct="0">
              <a:spcBef>
                <a:spcPct val="0"/>
              </a:spcBef>
              <a:spcAft>
                <a:spcPct val="0"/>
              </a:spcAft>
            </a:pPr>
            <a:r>
              <a:rPr lang="en-US" altLang="en-US" dirty="0" smtClean="0">
                <a:solidFill>
                  <a:schemeClr val="tx1"/>
                </a:solidFill>
                <a:latin typeface="Arial" panose="020B0604020202020204" pitchFamily="34" charset="0"/>
              </a:rPr>
              <a:t>The </a:t>
            </a:r>
            <a:r>
              <a:rPr lang="en-US" altLang="en-US" dirty="0">
                <a:solidFill>
                  <a:schemeClr val="tx1"/>
                </a:solidFill>
                <a:latin typeface="Arial" panose="020B0604020202020204" pitchFamily="34" charset="0"/>
              </a:rPr>
              <a:t>360-degree experiences in this app are the closest the public can get to coin production – even closer than an in-person tour. </a:t>
            </a:r>
            <a:endParaRPr lang="en-US" altLang="en-US" dirty="0" smtClean="0">
              <a:solidFill>
                <a:schemeClr val="tx1"/>
              </a:solidFill>
              <a:latin typeface="Arial" panose="020B0604020202020204" pitchFamily="34" charset="0"/>
            </a:endParaRPr>
          </a:p>
          <a:p>
            <a:pPr eaLnBrk="0" fontAlgn="base" hangingPunct="0">
              <a:spcBef>
                <a:spcPct val="0"/>
              </a:spcBef>
              <a:spcAft>
                <a:spcPct val="0"/>
              </a:spcAft>
            </a:pPr>
            <a:r>
              <a:rPr lang="en-US" altLang="en-US" dirty="0" smtClean="0">
                <a:solidFill>
                  <a:schemeClr val="tx1"/>
                </a:solidFill>
                <a:latin typeface="Arial" panose="020B0604020202020204" pitchFamily="34" charset="0"/>
              </a:rPr>
              <a:t>Learn </a:t>
            </a:r>
            <a:r>
              <a:rPr lang="en-US" altLang="en-US" dirty="0">
                <a:solidFill>
                  <a:schemeClr val="tx1"/>
                </a:solidFill>
                <a:latin typeface="Arial" panose="020B0604020202020204" pitchFamily="34" charset="0"/>
              </a:rPr>
              <a:t>how coins are made through interactive content and videos.</a:t>
            </a:r>
          </a:p>
          <a:p>
            <a:pPr eaLnBrk="0" fontAlgn="base" hangingPunct="0">
              <a:spcBef>
                <a:spcPct val="0"/>
              </a:spcBef>
              <a:spcAft>
                <a:spcPct val="0"/>
              </a:spcAft>
            </a:pPr>
            <a:r>
              <a:rPr lang="en-US" altLang="en-US" dirty="0">
                <a:solidFill>
                  <a:schemeClr val="tx1"/>
                </a:solidFill>
                <a:latin typeface="Arial" panose="020B0604020202020204" pitchFamily="34" charset="0"/>
              </a:rPr>
              <a:t>Download the </a:t>
            </a:r>
            <a:r>
              <a:rPr lang="en-US" altLang="en-US" dirty="0">
                <a:solidFill>
                  <a:schemeClr val="tx1"/>
                </a:solidFill>
                <a:latin typeface="Arial" panose="020B0604020202020204" pitchFamily="34" charset="0"/>
                <a:hlinkClick r:id="rId2"/>
              </a:rPr>
              <a:t>virtual tour extension activity</a:t>
            </a:r>
            <a:r>
              <a:rPr lang="en-US" altLang="en-US" dirty="0">
                <a:solidFill>
                  <a:schemeClr val="tx1"/>
                </a:solidFill>
                <a:latin typeface="Arial" panose="020B0604020202020204" pitchFamily="34" charset="0"/>
              </a:rPr>
              <a:t> (PDF) with bingo cards suitable for multiple age levels.</a:t>
            </a:r>
            <a:endParaRPr lang="en-US" dirty="0"/>
          </a:p>
        </p:txBody>
      </p:sp>
      <p:sp>
        <p:nvSpPr>
          <p:cNvPr id="4" name="Rectangle 1"/>
          <p:cNvSpPr>
            <a:spLocks noChangeArrowheads="1"/>
          </p:cNvSpPr>
          <p:nvPr/>
        </p:nvSpPr>
        <p:spPr bwMode="auto">
          <a:xfrm>
            <a:off x="0" y="128572"/>
            <a:ext cx="135005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chemeClr val="tx1"/>
                </a:solidFill>
                <a:effectLst/>
                <a:latin typeface="Arial" panose="020B0604020202020204" pitchFamily="34" charset="0"/>
              </a:rPr>
              <a:t>U.S. Mint Virtual Tours App</a:t>
            </a:r>
          </a:p>
        </p:txBody>
      </p:sp>
      <p:pic>
        <p:nvPicPr>
          <p:cNvPr id="6" name="Picture 5"/>
          <p:cNvPicPr>
            <a:picLocks noChangeAspect="1"/>
          </p:cNvPicPr>
          <p:nvPr/>
        </p:nvPicPr>
        <p:blipFill>
          <a:blip r:embed="rId3"/>
          <a:stretch>
            <a:fillRect/>
          </a:stretch>
        </p:blipFill>
        <p:spPr>
          <a:xfrm>
            <a:off x="152400" y="1676400"/>
            <a:ext cx="3808476" cy="21336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888" y="5029200"/>
            <a:ext cx="2857500" cy="84772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888" y="4001540"/>
            <a:ext cx="2857500" cy="952500"/>
          </a:xfrm>
          <a:prstGeom prst="rect">
            <a:avLst/>
          </a:prstGeom>
        </p:spPr>
      </p:pic>
    </p:spTree>
    <p:extLst>
      <p:ext uri="{BB962C8B-B14F-4D97-AF65-F5344CB8AC3E}">
        <p14:creationId xmlns:p14="http://schemas.microsoft.com/office/powerpoint/2010/main" val="26761215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Money Museum</a:t>
            </a:r>
            <a:endParaRPr lang="en-US" dirty="0"/>
          </a:p>
        </p:txBody>
      </p:sp>
      <p:sp>
        <p:nvSpPr>
          <p:cNvPr id="3" name="Content Placeholder 2"/>
          <p:cNvSpPr>
            <a:spLocks noGrp="1"/>
          </p:cNvSpPr>
          <p:nvPr>
            <p:ph idx="1"/>
          </p:nvPr>
        </p:nvSpPr>
        <p:spPr>
          <a:xfrm>
            <a:off x="1940929" y="4495800"/>
            <a:ext cx="6181726" cy="1558738"/>
          </a:xfrm>
        </p:spPr>
        <p:txBody>
          <a:bodyPr>
            <a:normAutofit fontScale="62500" lnSpcReduction="20000"/>
          </a:bodyPr>
          <a:lstStyle/>
          <a:p>
            <a:pPr marL="0" indent="0">
              <a:buNone/>
            </a:pPr>
            <a:r>
              <a:rPr lang="en-US" dirty="0"/>
              <a:t>Money Museum</a:t>
            </a:r>
            <a:br>
              <a:rPr lang="en-US" dirty="0"/>
            </a:br>
            <a:r>
              <a:rPr lang="en-US" dirty="0"/>
              <a:t>Federal Reserve Bank of Cleveland</a:t>
            </a:r>
            <a:br>
              <a:rPr lang="en-US" dirty="0"/>
            </a:br>
            <a:r>
              <a:rPr lang="en-US" dirty="0"/>
              <a:t>PO Box 6387</a:t>
            </a:r>
            <a:br>
              <a:rPr lang="en-US" dirty="0"/>
            </a:br>
            <a:r>
              <a:rPr lang="en-US" dirty="0"/>
              <a:t>Cleveland, OH </a:t>
            </a:r>
            <a:r>
              <a:rPr lang="en-US" dirty="0" smtClean="0"/>
              <a:t>44101-1387</a:t>
            </a:r>
          </a:p>
          <a:p>
            <a:pPr marL="0" indent="0">
              <a:buNone/>
            </a:pPr>
            <a:r>
              <a:rPr lang="en-US" b="1" dirty="0"/>
              <a:t>Phone:</a:t>
            </a:r>
            <a:r>
              <a:rPr lang="en-US" dirty="0"/>
              <a:t> 216-579-3188 </a:t>
            </a:r>
            <a:br>
              <a:rPr lang="en-US" dirty="0"/>
            </a:br>
            <a:r>
              <a:rPr lang="en-US" b="1" dirty="0"/>
              <a:t>Email:</a:t>
            </a:r>
            <a:r>
              <a:rPr lang="en-US" dirty="0"/>
              <a:t> </a:t>
            </a:r>
            <a:r>
              <a:rPr lang="en-US" dirty="0">
                <a:hlinkClick r:id="rId2"/>
              </a:rPr>
              <a:t>learningcenter@clev.frb.org</a:t>
            </a:r>
            <a:endParaRPr lang="en-US" dirty="0"/>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929" y="1905000"/>
            <a:ext cx="6181725" cy="2286000"/>
          </a:xfrm>
          <a:prstGeom prst="rect">
            <a:avLst/>
          </a:prstGeom>
        </p:spPr>
      </p:pic>
    </p:spTree>
    <p:extLst>
      <p:ext uri="{BB962C8B-B14F-4D97-AF65-F5344CB8AC3E}">
        <p14:creationId xmlns:p14="http://schemas.microsoft.com/office/powerpoint/2010/main" val="42430471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Coins are Made</a:t>
            </a:r>
            <a:endParaRPr lang="en-US" dirty="0"/>
          </a:p>
        </p:txBody>
      </p:sp>
      <p:sp>
        <p:nvSpPr>
          <p:cNvPr id="5" name="Content Placeholder 4"/>
          <p:cNvSpPr>
            <a:spLocks noGrp="1"/>
          </p:cNvSpPr>
          <p:nvPr>
            <p:ph idx="1"/>
          </p:nvPr>
        </p:nvSpPr>
        <p:spPr>
          <a:xfrm>
            <a:off x="152400" y="4038600"/>
            <a:ext cx="8610600" cy="2590800"/>
          </a:xfrm>
        </p:spPr>
        <p:txBody>
          <a:bodyPr>
            <a:normAutofit fontScale="77500" lnSpcReduction="20000"/>
          </a:bodyPr>
          <a:lstStyle/>
          <a:p>
            <a:pPr marL="0" indent="0">
              <a:buNone/>
            </a:pPr>
            <a:r>
              <a:rPr lang="en-US" b="1" dirty="0"/>
              <a:t>Step </a:t>
            </a:r>
            <a:r>
              <a:rPr lang="en-US" b="1" dirty="0" smtClean="0"/>
              <a:t>1: Blanking </a:t>
            </a:r>
            <a:endParaRPr lang="en-US" b="1" dirty="0"/>
          </a:p>
          <a:p>
            <a:r>
              <a:rPr lang="en-US" dirty="0"/>
              <a:t>The United States Mint uses rolls of metal that are approximately 13 inches wide and weigh several thousand pounds. </a:t>
            </a:r>
            <a:endParaRPr lang="en-US" dirty="0" smtClean="0"/>
          </a:p>
          <a:p>
            <a:r>
              <a:rPr lang="en-US" dirty="0" smtClean="0"/>
              <a:t>The </a:t>
            </a:r>
            <a:r>
              <a:rPr lang="en-US" dirty="0"/>
              <a:t>roll of metal is unwound and flattened to remove the curvature from the manufacturing process. </a:t>
            </a:r>
            <a:endParaRPr lang="en-US" dirty="0" smtClean="0"/>
          </a:p>
          <a:p>
            <a:r>
              <a:rPr lang="en-US" dirty="0" smtClean="0"/>
              <a:t>It </a:t>
            </a:r>
            <a:r>
              <a:rPr lang="en-US" dirty="0"/>
              <a:t>is then passed through a machine that punches out discs of metal that are now the proper thickness and diameter for the coin being made. </a:t>
            </a: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600200"/>
            <a:ext cx="6172200" cy="2372061"/>
          </a:xfrm>
          <a:prstGeom prst="rect">
            <a:avLst/>
          </a:prstGeom>
        </p:spPr>
      </p:pic>
    </p:spTree>
    <p:extLst>
      <p:ext uri="{BB962C8B-B14F-4D97-AF65-F5344CB8AC3E}">
        <p14:creationId xmlns:p14="http://schemas.microsoft.com/office/powerpoint/2010/main" val="2068574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Coins are Made</a:t>
            </a:r>
          </a:p>
        </p:txBody>
      </p:sp>
      <p:sp>
        <p:nvSpPr>
          <p:cNvPr id="3" name="Content Placeholder 2"/>
          <p:cNvSpPr>
            <a:spLocks noGrp="1"/>
          </p:cNvSpPr>
          <p:nvPr>
            <p:ph idx="1"/>
          </p:nvPr>
        </p:nvSpPr>
        <p:spPr>
          <a:xfrm>
            <a:off x="228600" y="1778798"/>
            <a:ext cx="4876800" cy="4275740"/>
          </a:xfrm>
        </p:spPr>
        <p:txBody>
          <a:bodyPr>
            <a:normAutofit fontScale="77500" lnSpcReduction="20000"/>
          </a:bodyPr>
          <a:lstStyle/>
          <a:p>
            <a:pPr marL="0" indent="0">
              <a:buNone/>
            </a:pPr>
            <a:r>
              <a:rPr lang="en-US" b="1" dirty="0" smtClean="0"/>
              <a:t>Step 2: </a:t>
            </a:r>
            <a:r>
              <a:rPr lang="en-US" b="1" dirty="0"/>
              <a:t>Riddling </a:t>
            </a:r>
          </a:p>
          <a:p>
            <a:r>
              <a:rPr lang="en-US" dirty="0" smtClean="0"/>
              <a:t>Up </a:t>
            </a:r>
            <a:r>
              <a:rPr lang="en-US" dirty="0"/>
              <a:t>to this point, the production process used to fabricate the metal blanks is dirty and is ran in a harsh environment. </a:t>
            </a:r>
            <a:endParaRPr lang="en-US" dirty="0" smtClean="0"/>
          </a:p>
          <a:p>
            <a:r>
              <a:rPr lang="en-US" dirty="0" smtClean="0"/>
              <a:t>It </a:t>
            </a:r>
            <a:r>
              <a:rPr lang="en-US" dirty="0"/>
              <a:t>is possible for small pieces of waste metal to get mixed in with the coin blanks. </a:t>
            </a:r>
            <a:endParaRPr lang="en-US" dirty="0" smtClean="0"/>
          </a:p>
          <a:p>
            <a:r>
              <a:rPr lang="en-US" dirty="0" smtClean="0"/>
              <a:t>The </a:t>
            </a:r>
            <a:r>
              <a:rPr lang="en-US" dirty="0"/>
              <a:t>riddling machine </a:t>
            </a:r>
            <a:r>
              <a:rPr lang="en-US" dirty="0" smtClean="0"/>
              <a:t>are </a:t>
            </a:r>
            <a:r>
              <a:rPr lang="en-US" dirty="0"/>
              <a:t>mechanical sifters that cull out undersize, oversize and </a:t>
            </a:r>
            <a:r>
              <a:rPr lang="en-US" dirty="0" smtClean="0"/>
              <a:t>misshapen blanks </a:t>
            </a:r>
            <a:r>
              <a:rPr lang="en-US" dirty="0"/>
              <a:t>and </a:t>
            </a:r>
            <a:r>
              <a:rPr lang="en-US" dirty="0" smtClean="0"/>
              <a:t>from </a:t>
            </a:r>
            <a:r>
              <a:rPr lang="en-US" dirty="0"/>
              <a:t>any foreign matter mixed in with the coin blanks.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1719" y="1981200"/>
            <a:ext cx="3654352" cy="2743200"/>
          </a:xfrm>
          <a:prstGeom prst="rect">
            <a:avLst/>
          </a:prstGeom>
        </p:spPr>
      </p:pic>
    </p:spTree>
    <p:extLst>
      <p:ext uri="{BB962C8B-B14F-4D97-AF65-F5344CB8AC3E}">
        <p14:creationId xmlns:p14="http://schemas.microsoft.com/office/powerpoint/2010/main" val="3754699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Coins are Made</a:t>
            </a:r>
            <a:endParaRPr lang="en-US" dirty="0"/>
          </a:p>
        </p:txBody>
      </p:sp>
      <p:sp>
        <p:nvSpPr>
          <p:cNvPr id="5" name="Content Placeholder 4"/>
          <p:cNvSpPr>
            <a:spLocks noGrp="1"/>
          </p:cNvSpPr>
          <p:nvPr>
            <p:ph idx="1"/>
          </p:nvPr>
        </p:nvSpPr>
        <p:spPr>
          <a:xfrm>
            <a:off x="152400" y="1778798"/>
            <a:ext cx="4119984" cy="4275740"/>
          </a:xfrm>
        </p:spPr>
        <p:txBody>
          <a:bodyPr>
            <a:normAutofit fontScale="70000" lnSpcReduction="20000"/>
          </a:bodyPr>
          <a:lstStyle/>
          <a:p>
            <a:pPr marL="0" indent="0">
              <a:buNone/>
            </a:pPr>
            <a:r>
              <a:rPr lang="en-US" b="1" dirty="0" smtClean="0"/>
              <a:t>Step 3: </a:t>
            </a:r>
            <a:r>
              <a:rPr lang="en-US" b="1" dirty="0"/>
              <a:t>Annealing and Cleaning </a:t>
            </a:r>
          </a:p>
          <a:p>
            <a:r>
              <a:rPr lang="en-US" dirty="0"/>
              <a:t>The mint then passes the coin blanks through in the annealing oven to soften the metal in preparation for striking. </a:t>
            </a:r>
            <a:endParaRPr lang="en-US" dirty="0" smtClean="0"/>
          </a:p>
          <a:p>
            <a:r>
              <a:rPr lang="en-US" dirty="0" smtClean="0"/>
              <a:t>From </a:t>
            </a:r>
            <a:r>
              <a:rPr lang="en-US" dirty="0"/>
              <a:t>the furnace, they go to a cooling water bath, followed by a polishing/brightening </a:t>
            </a:r>
            <a:r>
              <a:rPr lang="en-US" dirty="0" smtClean="0"/>
              <a:t>rinse that removes </a:t>
            </a:r>
            <a:r>
              <a:rPr lang="en-US" dirty="0"/>
              <a:t>any oil and dirt that may be on the surface of the coin. </a:t>
            </a:r>
            <a:endParaRPr lang="en-US" dirty="0" smtClean="0"/>
          </a:p>
          <a:p>
            <a:r>
              <a:rPr lang="en-US" dirty="0" smtClean="0"/>
              <a:t>Any </a:t>
            </a:r>
            <a:r>
              <a:rPr lang="en-US" dirty="0"/>
              <a:t>foreign material can become embedded in the coin during the striking process, and it would have to be scrapped. </a:t>
            </a:r>
          </a:p>
          <a:p>
            <a:pPr algn="ctr"/>
            <a:endParaRPr lang="en-US" dirty="0"/>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727703"/>
            <a:ext cx="4038600" cy="3031642"/>
          </a:xfrm>
          <a:prstGeom prst="rect">
            <a:avLst/>
          </a:prstGeom>
        </p:spPr>
      </p:pic>
    </p:spTree>
    <p:extLst>
      <p:ext uri="{BB962C8B-B14F-4D97-AF65-F5344CB8AC3E}">
        <p14:creationId xmlns:p14="http://schemas.microsoft.com/office/powerpoint/2010/main" val="2008081733"/>
      </p:ext>
    </p:extLst>
  </p:cSld>
  <p:clrMapOvr>
    <a:masterClrMapping/>
  </p:clrMapOvr>
</p:sld>
</file>

<file path=ppt/theme/theme1.xml><?xml version="1.0" encoding="utf-8"?>
<a:theme xmlns:a="http://schemas.openxmlformats.org/drawingml/2006/main" name="20011-finan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20011-finance</Template>
  <TotalTime>753</TotalTime>
  <Words>4490</Words>
  <Application>Microsoft Office PowerPoint</Application>
  <PresentationFormat>On-screen Show (4:3)</PresentationFormat>
  <Paragraphs>454</Paragraphs>
  <Slides>67</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Calibri</vt:lpstr>
      <vt:lpstr>Microsoft Himalaya</vt:lpstr>
      <vt:lpstr>Microsoft New Tai Lue</vt:lpstr>
      <vt:lpstr>20011-finance</vt:lpstr>
      <vt:lpstr>Coin Collecting Merit Badge</vt:lpstr>
      <vt:lpstr>Coin Collecting  Merit Badge Requirements</vt:lpstr>
      <vt:lpstr>Coin Collecting  Merit Badge Requirements</vt:lpstr>
      <vt:lpstr>Coin Collecting  Merit Badge Requirements</vt:lpstr>
      <vt:lpstr>Coin Collecting  Merit Badge Requirements</vt:lpstr>
      <vt:lpstr>Requirement 1</vt:lpstr>
      <vt:lpstr>How Coins are Made</vt:lpstr>
      <vt:lpstr>How Coins are Made</vt:lpstr>
      <vt:lpstr>How Coins are Made</vt:lpstr>
      <vt:lpstr>How Coins are Made</vt:lpstr>
      <vt:lpstr>How Coins are Made</vt:lpstr>
      <vt:lpstr>How Coins are Made</vt:lpstr>
      <vt:lpstr>How Coins are Made</vt:lpstr>
      <vt:lpstr>Active U.S. Mints</vt:lpstr>
      <vt:lpstr>Requirement 2</vt:lpstr>
      <vt:lpstr>Obverse and Reverse</vt:lpstr>
      <vt:lpstr>Reeding</vt:lpstr>
      <vt:lpstr>Clad</vt:lpstr>
      <vt:lpstr>Type Set</vt:lpstr>
      <vt:lpstr>Date set</vt:lpstr>
      <vt:lpstr>Requirement 3</vt:lpstr>
      <vt:lpstr>Storing Coins</vt:lpstr>
      <vt:lpstr>Storing Coins</vt:lpstr>
      <vt:lpstr>Storing Coins</vt:lpstr>
      <vt:lpstr>Requirement 4</vt:lpstr>
      <vt:lpstr>One Cent: 1959-2008 </vt:lpstr>
      <vt:lpstr>One Cent: 2010-Present </vt:lpstr>
      <vt:lpstr>Cent</vt:lpstr>
      <vt:lpstr>One Cent: 2009 </vt:lpstr>
      <vt:lpstr>Five Cent: 1959-2003 </vt:lpstr>
      <vt:lpstr>Five Cent: 2006-Present </vt:lpstr>
      <vt:lpstr>Nickel</vt:lpstr>
      <vt:lpstr>Five Cent: 2004-2005 </vt:lpstr>
      <vt:lpstr>Ten Cent: 1965-Present </vt:lpstr>
      <vt:lpstr>Dime</vt:lpstr>
      <vt:lpstr>25 Cent: 1965-1998 </vt:lpstr>
      <vt:lpstr>25 Cent: 1999-2009 </vt:lpstr>
      <vt:lpstr>25 Cent: 1999-2009 </vt:lpstr>
      <vt:lpstr>25 Cent: 2012-2021 </vt:lpstr>
      <vt:lpstr>America the Beautiful Quarters Program</vt:lpstr>
      <vt:lpstr>25 Cent: 2022-2024 </vt:lpstr>
      <vt:lpstr>Half Dollar: 1965-Present </vt:lpstr>
      <vt:lpstr>Half Dollar</vt:lpstr>
      <vt:lpstr>Dollar: Susan B. Anthony 1979-81 </vt:lpstr>
      <vt:lpstr>Dollar: Sacagawea 1990-2005</vt:lpstr>
      <vt:lpstr>Dollar</vt:lpstr>
      <vt:lpstr>Dollar: U.S. Presidents 2000-2014 </vt:lpstr>
      <vt:lpstr>Requirement 5</vt:lpstr>
      <vt:lpstr>U.S. Bicentennial: Quarters</vt:lpstr>
      <vt:lpstr>U.S. Bicentennial: Half Dollar</vt:lpstr>
      <vt:lpstr>U.S. Bicentennial: Dollar Coin</vt:lpstr>
      <vt:lpstr>Requirement 6</vt:lpstr>
      <vt:lpstr>Portraits on U.S. Paper Currency</vt:lpstr>
      <vt:lpstr>Printing of U.S. Currency</vt:lpstr>
      <vt:lpstr>Bureau of Engraving and Printing</vt:lpstr>
      <vt:lpstr>Requirement 7</vt:lpstr>
      <vt:lpstr>Foreign Coins and Bank Notes</vt:lpstr>
      <vt:lpstr>Tokens and Medals</vt:lpstr>
      <vt:lpstr>Coin Shows</vt:lpstr>
      <vt:lpstr>Coin Clubs</vt:lpstr>
      <vt:lpstr>U.S. Mint Facility/Museum</vt:lpstr>
      <vt:lpstr>U.S. Mint at Philadelphia Tour</vt:lpstr>
      <vt:lpstr>PowerPoint Presentation</vt:lpstr>
      <vt:lpstr>U.S. Mint at Denver Tour</vt:lpstr>
      <vt:lpstr>PowerPoint Presentation</vt:lpstr>
      <vt:lpstr>Virtual Exhibit</vt:lpstr>
      <vt:lpstr> Money Museum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Terry McKibben</dc:creator>
  <cp:lastModifiedBy>Terry McKibben</cp:lastModifiedBy>
  <cp:revision>81</cp:revision>
  <dcterms:created xsi:type="dcterms:W3CDTF">2020-10-29T19:22:28Z</dcterms:created>
  <dcterms:modified xsi:type="dcterms:W3CDTF">2024-01-12T20:14:17Z</dcterms:modified>
</cp:coreProperties>
</file>